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719" r:id="rId5"/>
    <p:sldMasterId id="2147483720" r:id="rId6"/>
    <p:sldMasterId id="2147483745" r:id="rId7"/>
    <p:sldMasterId id="2147483732" r:id="rId8"/>
    <p:sldMasterId id="2147483747" r:id="rId9"/>
    <p:sldMasterId id="2147483648" r:id="rId10"/>
  </p:sldMasterIdLst>
  <p:sldIdLst>
    <p:sldId id="256" r:id="rId11"/>
    <p:sldId id="257" r:id="rId12"/>
    <p:sldId id="258" r:id="rId13"/>
    <p:sldId id="259" r:id="rId14"/>
    <p:sldId id="260" r:id="rId15"/>
    <p:sldId id="261" r:id="rId16"/>
    <p:sldId id="263" r:id="rId17"/>
    <p:sldId id="264" r:id="rId18"/>
    <p:sldId id="265" r:id="rId19"/>
    <p:sldId id="266" r:id="rId20"/>
    <p:sldId id="267" r:id="rId21"/>
    <p:sldId id="268" r:id="rId22"/>
    <p:sldId id="269" r:id="rId23"/>
    <p:sldId id="270" r:id="rId24"/>
    <p:sldId id="272" r:id="rId25"/>
    <p:sldId id="273" r:id="rId26"/>
    <p:sldId id="274" r:id="rId27"/>
    <p:sldId id="275" r:id="rId28"/>
    <p:sldId id="276" r:id="rId29"/>
    <p:sldId id="277" r:id="rId30"/>
    <p:sldId id="284" r:id="rId31"/>
    <p:sldId id="280" r:id="rId32"/>
    <p:sldId id="281" r:id="rId33"/>
    <p:sldId id="282" r:id="rId34"/>
    <p:sldId id="283" r:id="rId35"/>
    <p:sldId id="285"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scalle Cup" initials="PC" lastIdx="1" clrIdx="0">
    <p:extLst>
      <p:ext uri="{19B8F6BF-5375-455C-9EA6-DF929625EA0E}">
        <p15:presenceInfo xmlns:p15="http://schemas.microsoft.com/office/powerpoint/2012/main" userId="S::p.cup@helicon.nl::acdf420d-3d1b-463e-9173-44ff0cd1b3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6F218-AD07-4D6C-A27A-6316858C4B34}" v="1" dt="2020-03-26T14:57:52.40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21" Type="http://schemas.openxmlformats.org/officeDocument/2006/relationships/slide" Target="slides/slide11.xml"/><Relationship Id="rId34" Type="http://schemas.openxmlformats.org/officeDocument/2006/relationships/slide" Target="slides/slide24.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cdf420d-3d1b-463e-9173-44ff0cd1b36a" providerId="ADAL" clId="{56C6F218-AD07-4D6C-A27A-6316858C4B34}"/>
    <pc:docChg chg="addSld delSld modSld">
      <pc:chgData name="Pascalle Cup" userId="acdf420d-3d1b-463e-9173-44ff0cd1b36a" providerId="ADAL" clId="{56C6F218-AD07-4D6C-A27A-6316858C4B34}" dt="2020-03-26T15:00:34.085" v="1" actId="47"/>
      <pc:docMkLst>
        <pc:docMk/>
      </pc:docMkLst>
      <pc:sldChg chg="add del">
        <pc:chgData name="Pascalle Cup" userId="acdf420d-3d1b-463e-9173-44ff0cd1b36a" providerId="ADAL" clId="{56C6F218-AD07-4D6C-A27A-6316858C4B34}" dt="2020-03-26T15:00:34.085" v="1" actId="47"/>
        <pc:sldMkLst>
          <pc:docMk/>
          <pc:sldMk cId="1125096442" sldId="28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56488A-7AE9-406C-9A00-C031AA634764}"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nl-NL"/>
        </a:p>
      </dgm:t>
    </dgm:pt>
    <dgm:pt modelId="{0A6841AD-1841-436F-A678-E2DF8A343E8F}">
      <dgm:prSet phldrT="[Tekst]"/>
      <dgm:spPr/>
      <dgm:t>
        <a:bodyPr/>
        <a:lstStyle/>
        <a:p>
          <a:r>
            <a:rPr lang="nl-NL" dirty="0"/>
            <a:t>Leefbare stad van toekomst</a:t>
          </a:r>
        </a:p>
      </dgm:t>
    </dgm:pt>
    <dgm:pt modelId="{9A27609C-B600-4C15-8065-6E5172D51860}" type="parTrans" cxnId="{C9395399-545A-45B4-BA14-04E0557F55F5}">
      <dgm:prSet/>
      <dgm:spPr/>
      <dgm:t>
        <a:bodyPr/>
        <a:lstStyle/>
        <a:p>
          <a:endParaRPr lang="nl-NL"/>
        </a:p>
      </dgm:t>
    </dgm:pt>
    <dgm:pt modelId="{34016DF8-29E9-4464-8084-2BC430500A13}" type="sibTrans" cxnId="{C9395399-545A-45B4-BA14-04E0557F55F5}">
      <dgm:prSet/>
      <dgm:spPr/>
      <dgm:t>
        <a:bodyPr/>
        <a:lstStyle/>
        <a:p>
          <a:endParaRPr lang="nl-NL"/>
        </a:p>
      </dgm:t>
    </dgm:pt>
    <dgm:pt modelId="{690BA521-6501-451D-9DD9-AD98579570FD}">
      <dgm:prSet phldrT="[Tekst]"/>
      <dgm:spPr/>
      <dgm:t>
        <a:bodyPr/>
        <a:lstStyle/>
        <a:p>
          <a:r>
            <a:rPr lang="nl-NL" dirty="0"/>
            <a:t>Alle burgers doen mee</a:t>
          </a:r>
        </a:p>
      </dgm:t>
    </dgm:pt>
    <dgm:pt modelId="{F42BFE21-4082-468F-AFFA-ECBD5A292D79}" type="parTrans" cxnId="{0FE48D61-18BC-4BC6-90F3-FF2AFFB96ED2}">
      <dgm:prSet/>
      <dgm:spPr/>
      <dgm:t>
        <a:bodyPr/>
        <a:lstStyle/>
        <a:p>
          <a:endParaRPr lang="nl-NL"/>
        </a:p>
      </dgm:t>
    </dgm:pt>
    <dgm:pt modelId="{5F7E8A29-C094-426A-94DB-EFF3EB8DEF3F}" type="sibTrans" cxnId="{0FE48D61-18BC-4BC6-90F3-FF2AFFB96ED2}">
      <dgm:prSet/>
      <dgm:spPr/>
      <dgm:t>
        <a:bodyPr/>
        <a:lstStyle/>
        <a:p>
          <a:endParaRPr lang="nl-NL"/>
        </a:p>
      </dgm:t>
    </dgm:pt>
    <dgm:pt modelId="{7F655DD9-91D6-45C9-B90E-34999EBB258A}">
      <dgm:prSet phldrT="[Tekst]"/>
      <dgm:spPr/>
      <dgm:t>
        <a:bodyPr/>
        <a:lstStyle/>
        <a:p>
          <a:r>
            <a:rPr lang="nl-NL" dirty="0"/>
            <a:t>Integrale aanpak</a:t>
          </a:r>
        </a:p>
      </dgm:t>
    </dgm:pt>
    <dgm:pt modelId="{3C0C685A-7FCE-49A2-9E2C-CFBB46967860}" type="parTrans" cxnId="{E33D4EF0-841C-459B-8777-C941B65D3259}">
      <dgm:prSet/>
      <dgm:spPr/>
      <dgm:t>
        <a:bodyPr/>
        <a:lstStyle/>
        <a:p>
          <a:endParaRPr lang="nl-NL"/>
        </a:p>
      </dgm:t>
    </dgm:pt>
    <dgm:pt modelId="{17CAFBC7-42BB-4E59-8BE2-A4F6AA2A226F}" type="sibTrans" cxnId="{E33D4EF0-841C-459B-8777-C941B65D3259}">
      <dgm:prSet/>
      <dgm:spPr/>
      <dgm:t>
        <a:bodyPr/>
        <a:lstStyle/>
        <a:p>
          <a:endParaRPr lang="nl-NL"/>
        </a:p>
      </dgm:t>
    </dgm:pt>
    <dgm:pt modelId="{C0A81398-6354-4BEC-B8C7-453112EB445C}">
      <dgm:prSet phldrT="[Tekst]"/>
      <dgm:spPr/>
      <dgm:t>
        <a:bodyPr/>
        <a:lstStyle/>
        <a:p>
          <a:r>
            <a:rPr lang="nl-NL" dirty="0"/>
            <a:t>Sociale innovaties </a:t>
          </a:r>
        </a:p>
      </dgm:t>
    </dgm:pt>
    <dgm:pt modelId="{CAEC6528-7BBA-43E8-96E4-13F319EDE050}" type="parTrans" cxnId="{6147ECEA-A8A4-4F4F-BEF7-79BE1EFC041B}">
      <dgm:prSet/>
      <dgm:spPr/>
      <dgm:t>
        <a:bodyPr/>
        <a:lstStyle/>
        <a:p>
          <a:endParaRPr lang="nl-NL"/>
        </a:p>
      </dgm:t>
    </dgm:pt>
    <dgm:pt modelId="{D9E2B4AB-28D9-42B8-8C17-54827A041E82}" type="sibTrans" cxnId="{6147ECEA-A8A4-4F4F-BEF7-79BE1EFC041B}">
      <dgm:prSet/>
      <dgm:spPr/>
      <dgm:t>
        <a:bodyPr/>
        <a:lstStyle/>
        <a:p>
          <a:endParaRPr lang="nl-NL"/>
        </a:p>
      </dgm:t>
    </dgm:pt>
    <dgm:pt modelId="{EDB68970-B727-47FC-8AC5-CB02CEB3E014}" type="pres">
      <dgm:prSet presAssocID="{2F56488A-7AE9-406C-9A00-C031AA634764}" presName="Name0" presStyleCnt="0">
        <dgm:presLayoutVars>
          <dgm:chMax val="1"/>
          <dgm:chPref val="1"/>
          <dgm:dir/>
          <dgm:animOne val="branch"/>
          <dgm:animLvl val="lvl"/>
        </dgm:presLayoutVars>
      </dgm:prSet>
      <dgm:spPr/>
    </dgm:pt>
    <dgm:pt modelId="{47BF49BC-1C71-4BC9-901E-496F477DD0C8}" type="pres">
      <dgm:prSet presAssocID="{0A6841AD-1841-436F-A678-E2DF8A343E8F}" presName="singleCycle" presStyleCnt="0"/>
      <dgm:spPr/>
    </dgm:pt>
    <dgm:pt modelId="{1DEEEF47-22CA-4812-B154-7C48EA80DFB8}" type="pres">
      <dgm:prSet presAssocID="{0A6841AD-1841-436F-A678-E2DF8A343E8F}" presName="singleCenter" presStyleLbl="node1" presStyleIdx="0" presStyleCnt="4">
        <dgm:presLayoutVars>
          <dgm:chMax val="7"/>
          <dgm:chPref val="7"/>
        </dgm:presLayoutVars>
      </dgm:prSet>
      <dgm:spPr/>
    </dgm:pt>
    <dgm:pt modelId="{58B086BE-3C55-4609-A73A-A972160324A5}" type="pres">
      <dgm:prSet presAssocID="{F42BFE21-4082-468F-AFFA-ECBD5A292D79}" presName="Name56" presStyleLbl="parChTrans1D2" presStyleIdx="0" presStyleCnt="3"/>
      <dgm:spPr/>
    </dgm:pt>
    <dgm:pt modelId="{D720FFB8-CA37-4D6F-BC5C-AED1319A4AEF}" type="pres">
      <dgm:prSet presAssocID="{690BA521-6501-451D-9DD9-AD98579570FD}" presName="text0" presStyleLbl="node1" presStyleIdx="1" presStyleCnt="4" custScaleY="109725">
        <dgm:presLayoutVars>
          <dgm:bulletEnabled val="1"/>
        </dgm:presLayoutVars>
      </dgm:prSet>
      <dgm:spPr/>
    </dgm:pt>
    <dgm:pt modelId="{06CE769B-3D3D-4A12-A294-49E9DBC1F483}" type="pres">
      <dgm:prSet presAssocID="{3C0C685A-7FCE-49A2-9E2C-CFBB46967860}" presName="Name56" presStyleLbl="parChTrans1D2" presStyleIdx="1" presStyleCnt="3"/>
      <dgm:spPr/>
    </dgm:pt>
    <dgm:pt modelId="{976438FB-AB96-4CAC-8364-ECE0C02FF154}" type="pres">
      <dgm:prSet presAssocID="{7F655DD9-91D6-45C9-B90E-34999EBB258A}" presName="text0" presStyleLbl="node1" presStyleIdx="2" presStyleCnt="4">
        <dgm:presLayoutVars>
          <dgm:bulletEnabled val="1"/>
        </dgm:presLayoutVars>
      </dgm:prSet>
      <dgm:spPr/>
    </dgm:pt>
    <dgm:pt modelId="{D61158B9-F3EB-4649-AAFD-AC4EE2BCDCCB}" type="pres">
      <dgm:prSet presAssocID="{CAEC6528-7BBA-43E8-96E4-13F319EDE050}" presName="Name56" presStyleLbl="parChTrans1D2" presStyleIdx="2" presStyleCnt="3"/>
      <dgm:spPr/>
    </dgm:pt>
    <dgm:pt modelId="{01994829-A15B-4AAF-8EE6-4D11F361459D}" type="pres">
      <dgm:prSet presAssocID="{C0A81398-6354-4BEC-B8C7-453112EB445C}" presName="text0" presStyleLbl="node1" presStyleIdx="3" presStyleCnt="4">
        <dgm:presLayoutVars>
          <dgm:bulletEnabled val="1"/>
        </dgm:presLayoutVars>
      </dgm:prSet>
      <dgm:spPr/>
    </dgm:pt>
  </dgm:ptLst>
  <dgm:cxnLst>
    <dgm:cxn modelId="{973A4113-A7BB-400D-9A21-54A7CF28673C}" type="presOf" srcId="{CAEC6528-7BBA-43E8-96E4-13F319EDE050}" destId="{D61158B9-F3EB-4649-AAFD-AC4EE2BCDCCB}" srcOrd="0" destOrd="0" presId="urn:microsoft.com/office/officeart/2008/layout/RadialCluster"/>
    <dgm:cxn modelId="{5718AC26-4D98-4B01-9C26-39F1B0227BB9}" type="presOf" srcId="{C0A81398-6354-4BEC-B8C7-453112EB445C}" destId="{01994829-A15B-4AAF-8EE6-4D11F361459D}" srcOrd="0" destOrd="0" presId="urn:microsoft.com/office/officeart/2008/layout/RadialCluster"/>
    <dgm:cxn modelId="{AA96E739-C1B6-4F39-9712-285C8E39AB45}" type="presOf" srcId="{2F56488A-7AE9-406C-9A00-C031AA634764}" destId="{EDB68970-B727-47FC-8AC5-CB02CEB3E014}" srcOrd="0" destOrd="0" presId="urn:microsoft.com/office/officeart/2008/layout/RadialCluster"/>
    <dgm:cxn modelId="{0FE48D61-18BC-4BC6-90F3-FF2AFFB96ED2}" srcId="{0A6841AD-1841-436F-A678-E2DF8A343E8F}" destId="{690BA521-6501-451D-9DD9-AD98579570FD}" srcOrd="0" destOrd="0" parTransId="{F42BFE21-4082-468F-AFFA-ECBD5A292D79}" sibTransId="{5F7E8A29-C094-426A-94DB-EFF3EB8DEF3F}"/>
    <dgm:cxn modelId="{2A235884-9E0B-4DD1-95D5-7F7C4D26FE14}" type="presOf" srcId="{F42BFE21-4082-468F-AFFA-ECBD5A292D79}" destId="{58B086BE-3C55-4609-A73A-A972160324A5}" srcOrd="0" destOrd="0" presId="urn:microsoft.com/office/officeart/2008/layout/RadialCluster"/>
    <dgm:cxn modelId="{C9395399-545A-45B4-BA14-04E0557F55F5}" srcId="{2F56488A-7AE9-406C-9A00-C031AA634764}" destId="{0A6841AD-1841-436F-A678-E2DF8A343E8F}" srcOrd="0" destOrd="0" parTransId="{9A27609C-B600-4C15-8065-6E5172D51860}" sibTransId="{34016DF8-29E9-4464-8084-2BC430500A13}"/>
    <dgm:cxn modelId="{653EC0A9-196B-483B-B3DD-496FB061C390}" type="presOf" srcId="{7F655DD9-91D6-45C9-B90E-34999EBB258A}" destId="{976438FB-AB96-4CAC-8364-ECE0C02FF154}" srcOrd="0" destOrd="0" presId="urn:microsoft.com/office/officeart/2008/layout/RadialCluster"/>
    <dgm:cxn modelId="{F66E42DA-7DB6-481C-A8CF-00A6F6759344}" type="presOf" srcId="{0A6841AD-1841-436F-A678-E2DF8A343E8F}" destId="{1DEEEF47-22CA-4812-B154-7C48EA80DFB8}" srcOrd="0" destOrd="0" presId="urn:microsoft.com/office/officeart/2008/layout/RadialCluster"/>
    <dgm:cxn modelId="{9748CEE9-BFAE-42ED-AFBD-5B3BDB75A107}" type="presOf" srcId="{690BA521-6501-451D-9DD9-AD98579570FD}" destId="{D720FFB8-CA37-4D6F-BC5C-AED1319A4AEF}" srcOrd="0" destOrd="0" presId="urn:microsoft.com/office/officeart/2008/layout/RadialCluster"/>
    <dgm:cxn modelId="{6147ECEA-A8A4-4F4F-BEF7-79BE1EFC041B}" srcId="{0A6841AD-1841-436F-A678-E2DF8A343E8F}" destId="{C0A81398-6354-4BEC-B8C7-453112EB445C}" srcOrd="2" destOrd="0" parTransId="{CAEC6528-7BBA-43E8-96E4-13F319EDE050}" sibTransId="{D9E2B4AB-28D9-42B8-8C17-54827A041E82}"/>
    <dgm:cxn modelId="{E33D4EF0-841C-459B-8777-C941B65D3259}" srcId="{0A6841AD-1841-436F-A678-E2DF8A343E8F}" destId="{7F655DD9-91D6-45C9-B90E-34999EBB258A}" srcOrd="1" destOrd="0" parTransId="{3C0C685A-7FCE-49A2-9E2C-CFBB46967860}" sibTransId="{17CAFBC7-42BB-4E59-8BE2-A4F6AA2A226F}"/>
    <dgm:cxn modelId="{3B55E2F5-A714-47EB-BA51-DC3CBDEFFBDE}" type="presOf" srcId="{3C0C685A-7FCE-49A2-9E2C-CFBB46967860}" destId="{06CE769B-3D3D-4A12-A294-49E9DBC1F483}" srcOrd="0" destOrd="0" presId="urn:microsoft.com/office/officeart/2008/layout/RadialCluster"/>
    <dgm:cxn modelId="{D347D066-F848-46C2-9F74-EE7596B348AD}" type="presParOf" srcId="{EDB68970-B727-47FC-8AC5-CB02CEB3E014}" destId="{47BF49BC-1C71-4BC9-901E-496F477DD0C8}" srcOrd="0" destOrd="0" presId="urn:microsoft.com/office/officeart/2008/layout/RadialCluster"/>
    <dgm:cxn modelId="{8B4110AC-EDCF-4812-ABC9-10949B6FC12B}" type="presParOf" srcId="{47BF49BC-1C71-4BC9-901E-496F477DD0C8}" destId="{1DEEEF47-22CA-4812-B154-7C48EA80DFB8}" srcOrd="0" destOrd="0" presId="urn:microsoft.com/office/officeart/2008/layout/RadialCluster"/>
    <dgm:cxn modelId="{3725B967-00A7-43F3-BE3E-DCD35E5195B3}" type="presParOf" srcId="{47BF49BC-1C71-4BC9-901E-496F477DD0C8}" destId="{58B086BE-3C55-4609-A73A-A972160324A5}" srcOrd="1" destOrd="0" presId="urn:microsoft.com/office/officeart/2008/layout/RadialCluster"/>
    <dgm:cxn modelId="{73823665-3AF3-4383-9CC0-C767E2051D75}" type="presParOf" srcId="{47BF49BC-1C71-4BC9-901E-496F477DD0C8}" destId="{D720FFB8-CA37-4D6F-BC5C-AED1319A4AEF}" srcOrd="2" destOrd="0" presId="urn:microsoft.com/office/officeart/2008/layout/RadialCluster"/>
    <dgm:cxn modelId="{BB3BECA3-5FC1-4652-B62F-9629F32A2D1D}" type="presParOf" srcId="{47BF49BC-1C71-4BC9-901E-496F477DD0C8}" destId="{06CE769B-3D3D-4A12-A294-49E9DBC1F483}" srcOrd="3" destOrd="0" presId="urn:microsoft.com/office/officeart/2008/layout/RadialCluster"/>
    <dgm:cxn modelId="{39550680-D4E7-4F11-8347-E9267193C418}" type="presParOf" srcId="{47BF49BC-1C71-4BC9-901E-496F477DD0C8}" destId="{976438FB-AB96-4CAC-8364-ECE0C02FF154}" srcOrd="4" destOrd="0" presId="urn:microsoft.com/office/officeart/2008/layout/RadialCluster"/>
    <dgm:cxn modelId="{2B2FF45C-F10F-4822-830E-656A0F649C2A}" type="presParOf" srcId="{47BF49BC-1C71-4BC9-901E-496F477DD0C8}" destId="{D61158B9-F3EB-4649-AAFD-AC4EE2BCDCCB}" srcOrd="5" destOrd="0" presId="urn:microsoft.com/office/officeart/2008/layout/RadialCluster"/>
    <dgm:cxn modelId="{ABCE99A2-7A76-4198-BEAA-E35754F21B6C}" type="presParOf" srcId="{47BF49BC-1C71-4BC9-901E-496F477DD0C8}" destId="{01994829-A15B-4AAF-8EE6-4D11F361459D}" srcOrd="6"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EEF47-22CA-4812-B154-7C48EA80DFB8}">
      <dsp:nvSpPr>
        <dsp:cNvPr id="0" name=""/>
        <dsp:cNvSpPr/>
      </dsp:nvSpPr>
      <dsp:spPr>
        <a:xfrm>
          <a:off x="3251199" y="2547430"/>
          <a:ext cx="1625600"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nl-NL" sz="2700" kern="1200" dirty="0"/>
            <a:t>Leefbare stad van toekomst</a:t>
          </a:r>
        </a:p>
      </dsp:txBody>
      <dsp:txXfrm>
        <a:off x="3330554" y="2626785"/>
        <a:ext cx="1466890" cy="1466890"/>
      </dsp:txXfrm>
    </dsp:sp>
    <dsp:sp modelId="{58B086BE-3C55-4609-A73A-A972160324A5}">
      <dsp:nvSpPr>
        <dsp:cNvPr id="0" name=""/>
        <dsp:cNvSpPr/>
      </dsp:nvSpPr>
      <dsp:spPr>
        <a:xfrm rot="16200000">
          <a:off x="3520334" y="2003764"/>
          <a:ext cx="1087330" cy="0"/>
        </a:xfrm>
        <a:custGeom>
          <a:avLst/>
          <a:gdLst/>
          <a:ahLst/>
          <a:cxnLst/>
          <a:rect l="0" t="0" r="0" b="0"/>
          <a:pathLst>
            <a:path>
              <a:moveTo>
                <a:pt x="0" y="0"/>
              </a:moveTo>
              <a:lnTo>
                <a:pt x="1087330"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20FFB8-CA37-4D6F-BC5C-AED1319A4AEF}">
      <dsp:nvSpPr>
        <dsp:cNvPr id="0" name=""/>
        <dsp:cNvSpPr/>
      </dsp:nvSpPr>
      <dsp:spPr>
        <a:xfrm>
          <a:off x="3519423" y="265027"/>
          <a:ext cx="1089152" cy="11950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nl-NL" sz="1700" kern="1200" dirty="0"/>
            <a:t>Alle burgers doen mee</a:t>
          </a:r>
        </a:p>
      </dsp:txBody>
      <dsp:txXfrm>
        <a:off x="3572591" y="318195"/>
        <a:ext cx="982816" cy="1088736"/>
      </dsp:txXfrm>
    </dsp:sp>
    <dsp:sp modelId="{06CE769B-3D3D-4A12-A294-49E9DBC1F483}">
      <dsp:nvSpPr>
        <dsp:cNvPr id="0" name=""/>
        <dsp:cNvSpPr/>
      </dsp:nvSpPr>
      <dsp:spPr>
        <a:xfrm rot="1800000">
          <a:off x="4814481" y="4062076"/>
          <a:ext cx="930303" cy="0"/>
        </a:xfrm>
        <a:custGeom>
          <a:avLst/>
          <a:gdLst/>
          <a:ahLst/>
          <a:cxnLst/>
          <a:rect l="0" t="0" r="0" b="0"/>
          <a:pathLst>
            <a:path>
              <a:moveTo>
                <a:pt x="0" y="0"/>
              </a:moveTo>
              <a:lnTo>
                <a:pt x="930303"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6438FB-AB96-4CAC-8364-ECE0C02FF154}">
      <dsp:nvSpPr>
        <dsp:cNvPr id="0" name=""/>
        <dsp:cNvSpPr/>
      </dsp:nvSpPr>
      <dsp:spPr>
        <a:xfrm>
          <a:off x="5682466" y="4064487"/>
          <a:ext cx="1089152"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nl-NL" sz="1900" kern="1200" dirty="0"/>
            <a:t>Integrale aanpak</a:t>
          </a:r>
        </a:p>
      </dsp:txBody>
      <dsp:txXfrm>
        <a:off x="5735634" y="4117655"/>
        <a:ext cx="982816" cy="982816"/>
      </dsp:txXfrm>
    </dsp:sp>
    <dsp:sp modelId="{D61158B9-F3EB-4649-AAFD-AC4EE2BCDCCB}">
      <dsp:nvSpPr>
        <dsp:cNvPr id="0" name=""/>
        <dsp:cNvSpPr/>
      </dsp:nvSpPr>
      <dsp:spPr>
        <a:xfrm rot="9000000">
          <a:off x="2383214" y="4062076"/>
          <a:ext cx="930303" cy="0"/>
        </a:xfrm>
        <a:custGeom>
          <a:avLst/>
          <a:gdLst/>
          <a:ahLst/>
          <a:cxnLst/>
          <a:rect l="0" t="0" r="0" b="0"/>
          <a:pathLst>
            <a:path>
              <a:moveTo>
                <a:pt x="0" y="0"/>
              </a:moveTo>
              <a:lnTo>
                <a:pt x="930303"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994829-A15B-4AAF-8EE6-4D11F361459D}">
      <dsp:nvSpPr>
        <dsp:cNvPr id="0" name=""/>
        <dsp:cNvSpPr/>
      </dsp:nvSpPr>
      <dsp:spPr>
        <a:xfrm>
          <a:off x="1356381" y="4064487"/>
          <a:ext cx="1089152"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nl-NL" sz="1700" kern="1200" dirty="0"/>
            <a:t>Sociale innovaties </a:t>
          </a:r>
        </a:p>
      </dsp:txBody>
      <dsp:txXfrm>
        <a:off x="1409549" y="4117655"/>
        <a:ext cx="982816" cy="982816"/>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3/26/2020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‹nr.›</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065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3/26/2020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53433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3/26/2020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48664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221550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AD34EB64-0A44-48F6-ABFB-1B6471E3C033}" type="datetimeFigureOut">
              <a:rPr lang="nl-NL" smtClean="0"/>
              <a:t>26-3-2020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4CD1510-5B8D-4881-B833-7302EA5F2B92}" type="slidenum">
              <a:rPr lang="nl-NL" smtClean="0"/>
              <a:t>‹nr.›</a:t>
            </a:fld>
            <a:endParaRPr lang="nl-NL"/>
          </a:p>
        </p:txBody>
      </p:sp>
    </p:spTree>
    <p:extLst>
      <p:ext uri="{BB962C8B-B14F-4D97-AF65-F5344CB8AC3E}">
        <p14:creationId xmlns:p14="http://schemas.microsoft.com/office/powerpoint/2010/main" val="202224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D34EB64-0A44-48F6-ABFB-1B6471E3C033}" type="datetimeFigureOut">
              <a:rPr lang="nl-NL" smtClean="0"/>
              <a:t>26-3-2020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4CD1510-5B8D-4881-B833-7302EA5F2B92}" type="slidenum">
              <a:rPr lang="nl-NL" smtClean="0"/>
              <a:t>‹nr.›</a:t>
            </a:fld>
            <a:endParaRPr lang="nl-NL"/>
          </a:p>
        </p:txBody>
      </p:sp>
    </p:spTree>
    <p:extLst>
      <p:ext uri="{BB962C8B-B14F-4D97-AF65-F5344CB8AC3E}">
        <p14:creationId xmlns:p14="http://schemas.microsoft.com/office/powerpoint/2010/main" val="2993995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4EB64-0A44-48F6-ABFB-1B6471E3C033}" type="datetimeFigureOut">
              <a:rPr lang="nl-NL" smtClean="0"/>
              <a:t>26-3-2020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94CD1510-5B8D-4881-B833-7302EA5F2B92}" type="slidenum">
              <a:rPr lang="nl-NL" smtClean="0"/>
              <a:t>‹nr.›</a:t>
            </a:fld>
            <a:endParaRPr lang="nl-NL"/>
          </a:p>
        </p:txBody>
      </p:sp>
    </p:spTree>
    <p:extLst>
      <p:ext uri="{BB962C8B-B14F-4D97-AF65-F5344CB8AC3E}">
        <p14:creationId xmlns:p14="http://schemas.microsoft.com/office/powerpoint/2010/main" val="1294551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AD34EB64-0A44-48F6-ABFB-1B6471E3C033}" type="datetimeFigureOut">
              <a:rPr lang="nl-NL" smtClean="0"/>
              <a:t>26-3-2020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94CD1510-5B8D-4881-B833-7302EA5F2B92}" type="slidenum">
              <a:rPr lang="nl-NL" smtClean="0"/>
              <a:t>‹nr.›</a:t>
            </a:fld>
            <a:endParaRPr lang="nl-NL"/>
          </a:p>
        </p:txBody>
      </p:sp>
    </p:spTree>
    <p:extLst>
      <p:ext uri="{BB962C8B-B14F-4D97-AF65-F5344CB8AC3E}">
        <p14:creationId xmlns:p14="http://schemas.microsoft.com/office/powerpoint/2010/main" val="881863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3/26/2020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63234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3/26/2020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584897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2701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3/26/2020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820870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C7D1A10-A496-4D48-93BD-CB430D24B5B9}"/>
              </a:ext>
            </a:extLst>
          </p:cNvPr>
          <p:cNvSpPr>
            <a:spLocks noGrp="1"/>
          </p:cNvSpPr>
          <p:nvPr>
            <p:ph type="dt" sz="half" idx="10"/>
          </p:nvPr>
        </p:nvSpPr>
        <p:spPr/>
        <p:txBody>
          <a:bodyPr/>
          <a:lstStyle/>
          <a:p>
            <a:fld id="{15CE08F2-61E2-424D-A5AD-0CEC24C709E3}" type="datetimeFigureOut">
              <a:rPr lang="nl-NL" smtClean="0"/>
              <a:t>26-3-2020</a:t>
            </a:fld>
            <a:endParaRPr lang="nl-NL"/>
          </a:p>
        </p:txBody>
      </p:sp>
      <p:sp>
        <p:nvSpPr>
          <p:cNvPr id="3" name="Tijdelijke aanduiding voor voettekst 2">
            <a:extLst>
              <a:ext uri="{FF2B5EF4-FFF2-40B4-BE49-F238E27FC236}">
                <a16:creationId xmlns:a16="http://schemas.microsoft.com/office/drawing/2014/main" id="{125A5C90-B9B2-45A5-A52D-58AFB6B7E49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C64C29F-A626-4B0F-AF33-C6C8AF7C2F90}"/>
              </a:ext>
            </a:extLst>
          </p:cNvPr>
          <p:cNvSpPr>
            <a:spLocks noGrp="1"/>
          </p:cNvSpPr>
          <p:nvPr>
            <p:ph type="sldNum" sz="quarter" idx="12"/>
          </p:nvPr>
        </p:nvSpPr>
        <p:spPr/>
        <p:txBody>
          <a:bodyPr/>
          <a:lstStyle/>
          <a:p>
            <a:fld id="{7E5906E1-948C-45E4-83DD-7FEC87EBC2A3}" type="slidenum">
              <a:rPr lang="nl-NL" smtClean="0"/>
              <a:t>‹nr.›</a:t>
            </a:fld>
            <a:endParaRPr lang="nl-NL"/>
          </a:p>
        </p:txBody>
      </p:sp>
    </p:spTree>
    <p:extLst>
      <p:ext uri="{BB962C8B-B14F-4D97-AF65-F5344CB8AC3E}">
        <p14:creationId xmlns:p14="http://schemas.microsoft.com/office/powerpoint/2010/main" val="3423238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28A64-26E4-4427-80CD-81DEF074901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9914511-8C8C-48BF-9A7D-041D4E7FC2D2}"/>
              </a:ext>
            </a:extLst>
          </p:cNvPr>
          <p:cNvSpPr>
            <a:spLocks noGrp="1"/>
          </p:cNvSpPr>
          <p:nvPr>
            <p:ph type="dt" sz="half" idx="10"/>
          </p:nvPr>
        </p:nvSpPr>
        <p:spPr/>
        <p:txBody>
          <a:bodyPr/>
          <a:lstStyle/>
          <a:p>
            <a:fld id="{67F7E4F5-7D1C-405A-831C-5596ACE3B1A3}" type="datetimeFigureOut">
              <a:rPr lang="nl-NL" smtClean="0"/>
              <a:t>26-3-2020</a:t>
            </a:fld>
            <a:endParaRPr lang="nl-NL"/>
          </a:p>
        </p:txBody>
      </p:sp>
      <p:sp>
        <p:nvSpPr>
          <p:cNvPr id="4" name="Tijdelijke aanduiding voor voettekst 3">
            <a:extLst>
              <a:ext uri="{FF2B5EF4-FFF2-40B4-BE49-F238E27FC236}">
                <a16:creationId xmlns:a16="http://schemas.microsoft.com/office/drawing/2014/main" id="{179C17D3-3C17-40CB-B51A-4574B9631C2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EAB9BF9-86B8-4713-82D3-8B6A3CA1A465}"/>
              </a:ext>
            </a:extLst>
          </p:cNvPr>
          <p:cNvSpPr>
            <a:spLocks noGrp="1"/>
          </p:cNvSpPr>
          <p:nvPr>
            <p:ph type="sldNum" sz="quarter" idx="12"/>
          </p:nvPr>
        </p:nvSpPr>
        <p:spPr/>
        <p:txBody>
          <a:bodyPr/>
          <a:lstStyle/>
          <a:p>
            <a:fld id="{082A27FB-EEE7-4F50-B94B-9082991C0D4E}" type="slidenum">
              <a:rPr lang="nl-NL" smtClean="0"/>
              <a:t>‹nr.›</a:t>
            </a:fld>
            <a:endParaRPr lang="nl-NL"/>
          </a:p>
        </p:txBody>
      </p:sp>
    </p:spTree>
    <p:extLst>
      <p:ext uri="{BB962C8B-B14F-4D97-AF65-F5344CB8AC3E}">
        <p14:creationId xmlns:p14="http://schemas.microsoft.com/office/powerpoint/2010/main" val="614369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A0772FD-9E00-4F5F-BE11-95456A5BBE62}"/>
              </a:ext>
            </a:extLst>
          </p:cNvPr>
          <p:cNvSpPr>
            <a:spLocks noGrp="1"/>
          </p:cNvSpPr>
          <p:nvPr>
            <p:ph type="dt" sz="half" idx="10"/>
          </p:nvPr>
        </p:nvSpPr>
        <p:spPr/>
        <p:txBody>
          <a:bodyPr/>
          <a:lstStyle/>
          <a:p>
            <a:fld id="{67F7E4F5-7D1C-405A-831C-5596ACE3B1A3}" type="datetimeFigureOut">
              <a:rPr lang="nl-NL" smtClean="0"/>
              <a:t>26-3-2020</a:t>
            </a:fld>
            <a:endParaRPr lang="nl-NL"/>
          </a:p>
        </p:txBody>
      </p:sp>
      <p:sp>
        <p:nvSpPr>
          <p:cNvPr id="3" name="Tijdelijke aanduiding voor voettekst 2">
            <a:extLst>
              <a:ext uri="{FF2B5EF4-FFF2-40B4-BE49-F238E27FC236}">
                <a16:creationId xmlns:a16="http://schemas.microsoft.com/office/drawing/2014/main" id="{CC9FBA69-91BD-433E-B562-0AB5FD64EE2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C9B337A-A9B6-49B2-B1D2-8BBB1A802439}"/>
              </a:ext>
            </a:extLst>
          </p:cNvPr>
          <p:cNvSpPr>
            <a:spLocks noGrp="1"/>
          </p:cNvSpPr>
          <p:nvPr>
            <p:ph type="sldNum" sz="quarter" idx="12"/>
          </p:nvPr>
        </p:nvSpPr>
        <p:spPr/>
        <p:txBody>
          <a:bodyPr/>
          <a:lstStyle/>
          <a:p>
            <a:fld id="{082A27FB-EEE7-4F50-B94B-9082991C0D4E}" type="slidenum">
              <a:rPr lang="nl-NL" smtClean="0"/>
              <a:t>‹nr.›</a:t>
            </a:fld>
            <a:endParaRPr lang="nl-NL"/>
          </a:p>
        </p:txBody>
      </p:sp>
    </p:spTree>
    <p:extLst>
      <p:ext uri="{BB962C8B-B14F-4D97-AF65-F5344CB8AC3E}">
        <p14:creationId xmlns:p14="http://schemas.microsoft.com/office/powerpoint/2010/main" val="3254358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3/26/2020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404772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3/26/2020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16620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3/26/2020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41073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3/26/2020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715451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3/26/2020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52778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3/26/2020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986843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3/26/2020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435777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3/26/2020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‹nr.›</a:t>
            </a:fld>
            <a:endParaRPr lang="en-US"/>
          </a:p>
        </p:txBody>
      </p:sp>
    </p:spTree>
    <p:extLst>
      <p:ext uri="{BB962C8B-B14F-4D97-AF65-F5344CB8AC3E}">
        <p14:creationId xmlns:p14="http://schemas.microsoft.com/office/powerpoint/2010/main" val="79584862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2" r:id="rId6"/>
    <p:sldLayoutId id="2147483721" r:id="rId7"/>
    <p:sldLayoutId id="2147483709" r:id="rId8"/>
    <p:sldLayoutId id="2147483710" r:id="rId9"/>
    <p:sldLayoutId id="2147483711"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3/26/2020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‹nr.›</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54393709"/>
      </p:ext>
    </p:extLst>
  </p:cSld>
  <p:clrMap bg1="lt1" tx1="dk1" bg2="lt2" tx2="dk2" accent1="accent1" accent2="accent2" accent3="accent3" accent4="accent4" accent5="accent5" accent6="accent6" hlink="hlink" folHlink="folHlink"/>
  <p:sldLayoutIdLst>
    <p:sldLayoutId id="2147483708" r:id="rId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AD34EB64-0A44-48F6-ABFB-1B6471E3C033}" type="datetimeFigureOut">
              <a:rPr lang="nl-NL" smtClean="0"/>
              <a:t>26-3-2020</a:t>
            </a:fld>
            <a:endParaRPr lang="nl-NL"/>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nl-NL"/>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94CD1510-5B8D-4881-B833-7302EA5F2B92}" type="slidenum">
              <a:rPr lang="nl-NL" smtClean="0"/>
              <a:t>‹nr.›</a:t>
            </a:fld>
            <a:endParaRPr lang="nl-NL"/>
          </a:p>
        </p:txBody>
      </p:sp>
    </p:spTree>
    <p:extLst>
      <p:ext uri="{BB962C8B-B14F-4D97-AF65-F5344CB8AC3E}">
        <p14:creationId xmlns:p14="http://schemas.microsoft.com/office/powerpoint/2010/main" val="3463393046"/>
      </p:ext>
    </p:extLst>
  </p:cSld>
  <p:clrMap bg1="lt1" tx1="dk1" bg2="lt2" tx2="dk2" accent1="accent1" accent2="accent2" accent3="accent3" accent4="accent4" accent5="accent5" accent6="accent6" hlink="hlink" folHlink="folHlink"/>
  <p:sldLayoutIdLst>
    <p:sldLayoutId id="2147483724" r:id="rId1"/>
    <p:sldLayoutId id="2147483746" r:id="rId2"/>
    <p:sldLayoutId id="2147483727" r:id="rId3"/>
    <p:sldLayoutId id="2147483726" r:id="rId4"/>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3/26/2020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a:p>
        </p:txBody>
      </p:sp>
    </p:spTree>
    <p:extLst>
      <p:ext uri="{BB962C8B-B14F-4D97-AF65-F5344CB8AC3E}">
        <p14:creationId xmlns:p14="http://schemas.microsoft.com/office/powerpoint/2010/main" val="4241536062"/>
      </p:ext>
    </p:extLst>
  </p:cSld>
  <p:clrMap bg1="lt1" tx1="dk1" bg2="lt2" tx2="dk2" accent1="accent1" accent2="accent2" accent3="accent3" accent4="accent4" accent5="accent5" accent6="accent6" hlink="hlink" folHlink="folHlink"/>
  <p:sldLayoutIdLst>
    <p:sldLayoutId id="2147483741" r:id="rId1"/>
    <p:sldLayoutId id="2147483734" r:id="rId2"/>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3/26/2020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‹nr.›</a:t>
            </a:fld>
            <a:endParaRPr lang="en-US"/>
          </a:p>
        </p:txBody>
      </p:sp>
    </p:spTree>
    <p:extLst>
      <p:ext uri="{BB962C8B-B14F-4D97-AF65-F5344CB8AC3E}">
        <p14:creationId xmlns:p14="http://schemas.microsoft.com/office/powerpoint/2010/main" val="3665789770"/>
      </p:ext>
    </p:extLst>
  </p:cSld>
  <p:clrMap bg1="lt1" tx1="dk1" bg2="lt2" tx2="dk2" accent1="accent1" accent2="accent2" accent3="accent3" accent4="accent4" accent5="accent5" accent6="accent6" hlink="hlink" folHlink="folHlink"/>
  <p:sldLayoutIdLst>
    <p:sldLayoutId id="2147483722" r:id="rId1"/>
  </p:sldLayoutIdLst>
  <p:hf sldNum="0" hdr="0" ftr="0" dt="0"/>
  <p:txStyles>
    <p:titleStyle>
      <a:lvl1pPr algn="l" defTabSz="914400" rtl="0" eaLnBrk="1" latinLnBrk="0" hangingPunct="1">
        <a:lnSpc>
          <a:spcPct val="90000"/>
        </a:lnSpc>
        <a:spcBef>
          <a:spcPct val="0"/>
        </a:spcBef>
        <a:buNone/>
        <a:defRPr lang="en-US" sz="4000" b="1" i="0"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AA8D9F6-E0BE-4B13-B782-1D2CBBAE1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BFF3339-36C1-420E-8F51-9E9008AD3F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0F2E6F-3054-479D-BA8E-71205714F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E08F2-61E2-424D-A5AD-0CEC24C709E3}" type="datetimeFigureOut">
              <a:rPr lang="nl-NL" smtClean="0"/>
              <a:t>26-3-2020</a:t>
            </a:fld>
            <a:endParaRPr lang="nl-NL"/>
          </a:p>
        </p:txBody>
      </p:sp>
      <p:sp>
        <p:nvSpPr>
          <p:cNvPr id="5" name="Tijdelijke aanduiding voor voettekst 4">
            <a:extLst>
              <a:ext uri="{FF2B5EF4-FFF2-40B4-BE49-F238E27FC236}">
                <a16:creationId xmlns:a16="http://schemas.microsoft.com/office/drawing/2014/main" id="{04C6E887-16A5-4480-9516-D06087F21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7365C47-D5D3-478E-953B-448FF46D6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906E1-948C-45E4-83DD-7FEC87EBC2A3}" type="slidenum">
              <a:rPr lang="nl-NL" smtClean="0"/>
              <a:t>‹nr.›</a:t>
            </a:fld>
            <a:endParaRPr lang="nl-NL"/>
          </a:p>
        </p:txBody>
      </p:sp>
    </p:spTree>
    <p:extLst>
      <p:ext uri="{BB962C8B-B14F-4D97-AF65-F5344CB8AC3E}">
        <p14:creationId xmlns:p14="http://schemas.microsoft.com/office/powerpoint/2010/main" val="1481251228"/>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0134F35-D2A9-4BDF-A4EF-E667F4E7A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8FD7EB3-7BB1-43D3-A771-F623564F4F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A26561C-0627-4E97-82DF-DE77B0113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7E4F5-7D1C-405A-831C-5596ACE3B1A3}" type="datetimeFigureOut">
              <a:rPr lang="nl-NL" smtClean="0"/>
              <a:t>26-3-2020</a:t>
            </a:fld>
            <a:endParaRPr lang="nl-NL"/>
          </a:p>
        </p:txBody>
      </p:sp>
      <p:sp>
        <p:nvSpPr>
          <p:cNvPr id="5" name="Tijdelijke aanduiding voor voettekst 4">
            <a:extLst>
              <a:ext uri="{FF2B5EF4-FFF2-40B4-BE49-F238E27FC236}">
                <a16:creationId xmlns:a16="http://schemas.microsoft.com/office/drawing/2014/main" id="{48D92404-8FE0-4099-A143-2C7ADCDB7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9E41B40-14F5-453F-8519-37193C4D3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A27FB-EEE7-4F50-B94B-9082991C0D4E}" type="slidenum">
              <a:rPr lang="nl-NL" smtClean="0"/>
              <a:t>‹nr.›</a:t>
            </a:fld>
            <a:endParaRPr lang="nl-NL"/>
          </a:p>
        </p:txBody>
      </p:sp>
    </p:spTree>
    <p:extLst>
      <p:ext uri="{BB962C8B-B14F-4D97-AF65-F5344CB8AC3E}">
        <p14:creationId xmlns:p14="http://schemas.microsoft.com/office/powerpoint/2010/main" val="568415951"/>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hyperlink" Target="https://www.youtube.com/watch?v=WCKz8ykyI2E"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youtube.com/watch?v=Hy4QjmKzF1c" TargetMode="External"/><Relationship Id="rId5" Type="http://schemas.openxmlformats.org/officeDocument/2006/relationships/hyperlink" Target="https://www.youtube.com/watch?v=IFjD3NMv6Kw" TargetMode="External"/><Relationship Id="rId4" Type="http://schemas.openxmlformats.org/officeDocument/2006/relationships/hyperlink" Target="https://www.youtube.com/watch?v=xOOWk5yCMMs"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hyperlink" Target="https://www.youtube.com/watch?time_continue=10&amp;v=xCZ4lq4eQEE&amp;feature=emb_logo" TargetMode="External"/><Relationship Id="rId4" Type="http://schemas.openxmlformats.org/officeDocument/2006/relationships/hyperlink" Target="https://www.youtube.com/watch?v=oZbKlldd1JM"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platform31.nl/wat-we-doen/kennisdossiers/smart-society/nieuws/we-onderschatten-de-hoofdrolspeler/pitch-en-pitch" TargetMode="External"/><Relationship Id="rId5" Type="http://schemas.openxmlformats.org/officeDocument/2006/relationships/hyperlink" Target="https://www.platform31.nl/nieuws/gratis-wonen-in-de-slimme-stad-en-betalen-met-data"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hyperlink" Target="https://thebluedeal.nl/trends-voor-de-toekomstige-steden-future-cities/"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hyperlink" Target="https://www.youtube.com/watch?v=BELNmsxSajM"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www.movisie.nl/sites/default/files/bestanden/documenten/movisies/movisies-2018-1/files/assets/common/downloads/publication.pdf"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volkskrant.nl/es-b64c3092" TargetMode="External"/><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6.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7A27FF-1DC5-43B7-B6AD-879E54626F82}"/>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C19627BD-7A1B-493E-9B67-9C1DA9597025}"/>
              </a:ext>
            </a:extLst>
          </p:cNvPr>
          <p:cNvSpPr>
            <a:spLocks noGrp="1"/>
          </p:cNvSpPr>
          <p:nvPr>
            <p:ph type="ctrTitle"/>
          </p:nvPr>
        </p:nvSpPr>
        <p:spPr>
          <a:xfrm>
            <a:off x="404553" y="3091928"/>
            <a:ext cx="9078562" cy="2387600"/>
          </a:xfrm>
        </p:spPr>
        <p:txBody>
          <a:bodyPr>
            <a:normAutofit/>
          </a:bodyPr>
          <a:lstStyle/>
          <a:p>
            <a:r>
              <a:rPr lang="nl-NL" sz="6600" dirty="0"/>
              <a:t>Les 7 Stad en Wijk </a:t>
            </a:r>
          </a:p>
        </p:txBody>
      </p:sp>
      <p:sp>
        <p:nvSpPr>
          <p:cNvPr id="17"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a:extLst>
              <a:ext uri="{FF2B5EF4-FFF2-40B4-BE49-F238E27FC236}">
                <a16:creationId xmlns:a16="http://schemas.microsoft.com/office/drawing/2014/main" id="{AA79277C-8F10-4EBF-BF6D-72C42BB04A98}"/>
              </a:ext>
            </a:extLst>
          </p:cNvPr>
          <p:cNvSpPr>
            <a:spLocks noGrp="1"/>
          </p:cNvSpPr>
          <p:nvPr>
            <p:ph type="subTitle" idx="1"/>
          </p:nvPr>
        </p:nvSpPr>
        <p:spPr>
          <a:xfrm>
            <a:off x="404553" y="5624945"/>
            <a:ext cx="9078562" cy="592975"/>
          </a:xfrm>
        </p:spPr>
        <p:txBody>
          <a:bodyPr anchor="ctr">
            <a:normAutofit/>
          </a:bodyPr>
          <a:lstStyle/>
          <a:p>
            <a:r>
              <a:rPr lang="nl-NL" dirty="0"/>
              <a:t>Lj3 p3 De Stad van de Toekomst</a:t>
            </a:r>
          </a:p>
        </p:txBody>
      </p:sp>
    </p:spTree>
    <p:extLst>
      <p:ext uri="{BB962C8B-B14F-4D97-AF65-F5344CB8AC3E}">
        <p14:creationId xmlns:p14="http://schemas.microsoft.com/office/powerpoint/2010/main" val="37152106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A281BC4-6A97-475F-83AF-A20D517B95EF}"/>
              </a:ext>
            </a:extLst>
          </p:cNvPr>
          <p:cNvPicPr>
            <a:picLocks noChangeAspect="1"/>
          </p:cNvPicPr>
          <p:nvPr/>
        </p:nvPicPr>
        <p:blipFill>
          <a:blip r:embed="rId4"/>
          <a:stretch>
            <a:fillRect/>
          </a:stretch>
        </p:blipFill>
        <p:spPr>
          <a:xfrm>
            <a:off x="5952496" y="2140863"/>
            <a:ext cx="5432102" cy="3614817"/>
          </a:xfrm>
          <a:prstGeom prst="rect">
            <a:avLst/>
          </a:prstGeom>
        </p:spPr>
      </p:pic>
      <p:sp>
        <p:nvSpPr>
          <p:cNvPr id="4" name="Rechthoek 3">
            <a:extLst>
              <a:ext uri="{FF2B5EF4-FFF2-40B4-BE49-F238E27FC236}">
                <a16:creationId xmlns:a16="http://schemas.microsoft.com/office/drawing/2014/main" id="{C1CD78B7-79CD-432E-91F4-70B540313CFA}"/>
              </a:ext>
            </a:extLst>
          </p:cNvPr>
          <p:cNvSpPr/>
          <p:nvPr/>
        </p:nvSpPr>
        <p:spPr>
          <a:xfrm>
            <a:off x="652145" y="900312"/>
            <a:ext cx="5076825" cy="4855368"/>
          </a:xfrm>
          <a:prstGeom prst="rect">
            <a:avLst/>
          </a:prstGeom>
          <a:solidFill>
            <a:schemeClr val="accent1"/>
          </a:solidFill>
        </p:spPr>
        <p:txBody>
          <a:bodyPr wrap="square">
            <a:spAutoFit/>
          </a:bodyPr>
          <a:lstStyle/>
          <a:p>
            <a:pPr>
              <a:lnSpc>
                <a:spcPct val="107000"/>
              </a:lnSpc>
              <a:spcAft>
                <a:spcPts val="800"/>
              </a:spcAft>
            </a:pPr>
            <a:r>
              <a:rPr lang="nl-NL" sz="3600" dirty="0">
                <a:latin typeface="Magneto" panose="04030805050802020D02" pitchFamily="82" charset="0"/>
                <a:ea typeface="Calibri" panose="020F0502020204030204" pitchFamily="34" charset="0"/>
                <a:cs typeface="Times New Roman" panose="02020603050405020304" pitchFamily="18" charset="0"/>
              </a:rPr>
              <a:t>Steden van de toekomst</a:t>
            </a:r>
            <a:endParaRPr lang="nl-NL"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Ontwikkelingen om rekening mee te houden</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Elementen die belangrijk zijn voor leefbare steden</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Op fysiek gebied rekening houden met</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Door</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Op sociaal gebied rekening houden met</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Door</a:t>
            </a:r>
          </a:p>
        </p:txBody>
      </p:sp>
      <p:pic>
        <p:nvPicPr>
          <p:cNvPr id="2" name="Audio 1">
            <a:hlinkClick r:id="" action="ppaction://media"/>
            <a:extLst>
              <a:ext uri="{FF2B5EF4-FFF2-40B4-BE49-F238E27FC236}">
                <a16:creationId xmlns:a16="http://schemas.microsoft.com/office/drawing/2014/main" id="{CEAD7DF0-3E51-4B3F-B424-D6DEE745EB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89670352"/>
      </p:ext>
    </p:extLst>
  </p:cSld>
  <p:clrMapOvr>
    <a:masterClrMapping/>
  </p:clrMapOvr>
  <mc:AlternateContent xmlns:mc="http://schemas.openxmlformats.org/markup-compatibility/2006">
    <mc:Choice xmlns:p14="http://schemas.microsoft.com/office/powerpoint/2010/main" Requires="p14">
      <p:transition spd="slow" p14:dur="2000" advTm="17956"/>
    </mc:Choice>
    <mc:Fallback>
      <p:transition spd="slow" advTm="17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rgbClr val="63AF9D"/>
          </a:solidFill>
          <a:ln w="8199"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D15CFBB7-1551-4F5F-BA51-7632A4569C69}"/>
              </a:ext>
            </a:extLst>
          </p:cNvPr>
          <p:cNvSpPr>
            <a:spLocks noGrp="1"/>
          </p:cNvSpPr>
          <p:nvPr>
            <p:ph type="title"/>
          </p:nvPr>
        </p:nvSpPr>
        <p:spPr>
          <a:xfrm>
            <a:off x="838200" y="401221"/>
            <a:ext cx="10515600" cy="1348065"/>
          </a:xfrm>
        </p:spPr>
        <p:txBody>
          <a:bodyPr>
            <a:normAutofit/>
          </a:bodyPr>
          <a:lstStyle/>
          <a:p>
            <a:pPr>
              <a:lnSpc>
                <a:spcPct val="90000"/>
              </a:lnSpc>
            </a:pPr>
            <a:r>
              <a:rPr lang="nl-NL" sz="5300">
                <a:solidFill>
                  <a:schemeClr val="bg1"/>
                </a:solidFill>
              </a:rPr>
              <a:t>Impact van dit alles op de steden van de toekomst</a:t>
            </a:r>
          </a:p>
        </p:txBody>
      </p:sp>
      <p:sp>
        <p:nvSpPr>
          <p:cNvPr id="19" name="Tijdelijke aanduiding voor inhoud 2">
            <a:extLst>
              <a:ext uri="{FF2B5EF4-FFF2-40B4-BE49-F238E27FC236}">
                <a16:creationId xmlns:a16="http://schemas.microsoft.com/office/drawing/2014/main" id="{E25860DC-2057-4539-9CFF-38C559EB6E4C}"/>
              </a:ext>
            </a:extLst>
          </p:cNvPr>
          <p:cNvSpPr>
            <a:spLocks noGrp="1"/>
          </p:cNvSpPr>
          <p:nvPr>
            <p:ph idx="1"/>
          </p:nvPr>
        </p:nvSpPr>
        <p:spPr>
          <a:xfrm>
            <a:off x="838200" y="2586789"/>
            <a:ext cx="10515600" cy="3590174"/>
          </a:xfrm>
        </p:spPr>
        <p:txBody>
          <a:bodyPr>
            <a:normAutofit/>
          </a:bodyPr>
          <a:lstStyle/>
          <a:p>
            <a:pPr marL="0" indent="0">
              <a:buNone/>
            </a:pPr>
            <a:r>
              <a:rPr lang="nl-NL"/>
              <a:t>Stad van de toekomst  &amp; fysieke leefbaarheid: </a:t>
            </a:r>
          </a:p>
          <a:p>
            <a:r>
              <a:rPr lang="en-GB"/>
              <a:t>Video: The future cities van Oscar </a:t>
            </a:r>
            <a:r>
              <a:rPr lang="en-GB" err="1"/>
              <a:t>Boyson</a:t>
            </a:r>
            <a:r>
              <a:rPr lang="en-GB"/>
              <a:t> ; </a:t>
            </a:r>
            <a:r>
              <a:rPr lang="en-GB" u="sng">
                <a:hlinkClick r:id="rId4"/>
              </a:rPr>
              <a:t>https://www.youtube.com/watch?v=xOOWk5yCMMs</a:t>
            </a:r>
            <a:r>
              <a:rPr lang="en-GB"/>
              <a:t> over b</a:t>
            </a:r>
            <a:r>
              <a:rPr lang="nl-NL"/>
              <a:t>ouwen, wonen &amp; leven, werken, recreëren enz. </a:t>
            </a:r>
          </a:p>
          <a:p>
            <a:r>
              <a:rPr lang="en-GB"/>
              <a:t>Video: 7 principles for building better cities / Peter Calthorpe: </a:t>
            </a:r>
            <a:r>
              <a:rPr lang="en-GB" u="sng">
                <a:hlinkClick r:id="rId5"/>
              </a:rPr>
              <a:t>https://www.youtube.com/watch?v=IFjD3NMv6Kw</a:t>
            </a:r>
            <a:r>
              <a:rPr lang="en-GB"/>
              <a:t> </a:t>
            </a:r>
            <a:endParaRPr lang="nl-NL"/>
          </a:p>
          <a:p>
            <a:r>
              <a:rPr lang="nl-NL"/>
              <a:t>Video: Hoe maak je een aantrekkelijke stad: video School of life: </a:t>
            </a:r>
            <a:r>
              <a:rPr lang="nl-NL" u="sng">
                <a:hlinkClick r:id="rId6"/>
              </a:rPr>
              <a:t>https://www.youtube.com/watch?v=Hy4QjmKzF1c</a:t>
            </a:r>
            <a:r>
              <a:rPr lang="nl-NL"/>
              <a:t> </a:t>
            </a:r>
          </a:p>
          <a:p>
            <a:r>
              <a:rPr lang="en-GB"/>
              <a:t>Sustainable city: </a:t>
            </a:r>
            <a:r>
              <a:rPr lang="en-GB" u="sng">
                <a:hlinkClick r:id="rId7"/>
              </a:rPr>
              <a:t>https://www.youtube.com/watch?v=WCKz8ykyI2E</a:t>
            </a:r>
            <a:r>
              <a:rPr lang="en-GB"/>
              <a:t>  </a:t>
            </a:r>
            <a:endParaRPr lang="nl-NL"/>
          </a:p>
          <a:p>
            <a:pPr marL="0" indent="0">
              <a:buNone/>
            </a:pPr>
            <a:endParaRPr lang="nl-NL"/>
          </a:p>
        </p:txBody>
      </p:sp>
      <p:pic>
        <p:nvPicPr>
          <p:cNvPr id="3" name="Audio 2">
            <a:hlinkClick r:id="" action="ppaction://media"/>
            <a:extLst>
              <a:ext uri="{FF2B5EF4-FFF2-40B4-BE49-F238E27FC236}">
                <a16:creationId xmlns:a16="http://schemas.microsoft.com/office/drawing/2014/main" id="{19AAD755-0BBD-498C-AA12-1A06F2507A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49145499"/>
      </p:ext>
    </p:extLst>
  </p:cSld>
  <p:clrMapOvr>
    <a:masterClrMapping/>
  </p:clrMapOvr>
  <mc:AlternateContent xmlns:mc="http://schemas.openxmlformats.org/markup-compatibility/2006">
    <mc:Choice xmlns:p14="http://schemas.microsoft.com/office/powerpoint/2010/main" Requires="p14">
      <p:transition spd="slow" p14:dur="2000" advTm="39040"/>
    </mc:Choice>
    <mc:Fallback>
      <p:transition spd="slow" advTm="3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8EE4DF-7D55-4C30-AF69-A177EA1A3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C37A1CD-D381-4AD7-BDE8-22220E4C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342702"/>
          </a:xfrm>
          <a:custGeom>
            <a:avLst/>
            <a:gdLst>
              <a:gd name="connsiteX0" fmla="*/ 6788003 w 12188952"/>
              <a:gd name="connsiteY0" fmla="*/ 6274493 h 6342702"/>
              <a:gd name="connsiteX1" fmla="*/ 6787005 w 12188952"/>
              <a:gd name="connsiteY1" fmla="*/ 6274571 h 6342702"/>
              <a:gd name="connsiteX2" fmla="*/ 6786779 w 12188952"/>
              <a:gd name="connsiteY2" fmla="*/ 6275105 h 6342702"/>
              <a:gd name="connsiteX3" fmla="*/ 0 w 12188952"/>
              <a:gd name="connsiteY3" fmla="*/ 0 h 6342702"/>
              <a:gd name="connsiteX4" fmla="*/ 12188952 w 12188952"/>
              <a:gd name="connsiteY4" fmla="*/ 0 h 6342702"/>
              <a:gd name="connsiteX5" fmla="*/ 12188952 w 12188952"/>
              <a:gd name="connsiteY5" fmla="*/ 5380258 h 6342702"/>
              <a:gd name="connsiteX6" fmla="*/ 12058081 w 12188952"/>
              <a:gd name="connsiteY6" fmla="*/ 5419298 h 6342702"/>
              <a:gd name="connsiteX7" fmla="*/ 11673881 w 12188952"/>
              <a:gd name="connsiteY7" fmla="*/ 5522873 h 6342702"/>
              <a:gd name="connsiteX8" fmla="*/ 10422749 w 12188952"/>
              <a:gd name="connsiteY8" fmla="*/ 5806412 h 6342702"/>
              <a:gd name="connsiteX9" fmla="*/ 9421666 w 12188952"/>
              <a:gd name="connsiteY9" fmla="*/ 5981574 h 6342702"/>
              <a:gd name="connsiteX10" fmla="*/ 8456304 w 12188952"/>
              <a:gd name="connsiteY10" fmla="*/ 6115275 h 6342702"/>
              <a:gd name="connsiteX11" fmla="*/ 7714041 w 12188952"/>
              <a:gd name="connsiteY11" fmla="*/ 6195222 h 6342702"/>
              <a:gd name="connsiteX12" fmla="*/ 6949978 w 12188952"/>
              <a:gd name="connsiteY12" fmla="*/ 6261002 h 6342702"/>
              <a:gd name="connsiteX13" fmla="*/ 6934569 w 12188952"/>
              <a:gd name="connsiteY13" fmla="*/ 6263073 h 6342702"/>
              <a:gd name="connsiteX14" fmla="*/ 6788750 w 12188952"/>
              <a:gd name="connsiteY14" fmla="*/ 6274434 h 6342702"/>
              <a:gd name="connsiteX15" fmla="*/ 6798241 w 12188952"/>
              <a:gd name="connsiteY15" fmla="*/ 6276254 h 6342702"/>
              <a:gd name="connsiteX16" fmla="*/ 6833723 w 12188952"/>
              <a:gd name="connsiteY16" fmla="*/ 6274547 h 6342702"/>
              <a:gd name="connsiteX17" fmla="*/ 6882282 w 12188952"/>
              <a:gd name="connsiteY17" fmla="*/ 6271569 h 6342702"/>
              <a:gd name="connsiteX18" fmla="*/ 7576876 w 12188952"/>
              <a:gd name="connsiteY18" fmla="*/ 6239042 h 6342702"/>
              <a:gd name="connsiteX19" fmla="*/ 8621689 w 12188952"/>
              <a:gd name="connsiteY19" fmla="*/ 6152145 h 6342702"/>
              <a:gd name="connsiteX20" fmla="*/ 9477600 w 12188952"/>
              <a:gd name="connsiteY20" fmla="*/ 6048239 h 6342702"/>
              <a:gd name="connsiteX21" fmla="*/ 10626651 w 12188952"/>
              <a:gd name="connsiteY21" fmla="*/ 5854082 h 6342702"/>
              <a:gd name="connsiteX22" fmla="*/ 11995498 w 12188952"/>
              <a:gd name="connsiteY22" fmla="*/ 5528088 h 6342702"/>
              <a:gd name="connsiteX23" fmla="*/ 12188952 w 12188952"/>
              <a:gd name="connsiteY23" fmla="*/ 5471089 h 6342702"/>
              <a:gd name="connsiteX24" fmla="*/ 12188952 w 12188952"/>
              <a:gd name="connsiteY24" fmla="*/ 5525826 h 6342702"/>
              <a:gd name="connsiteX25" fmla="*/ 11826300 w 12188952"/>
              <a:gd name="connsiteY25" fmla="*/ 5631125 h 6342702"/>
              <a:gd name="connsiteX26" fmla="*/ 10936448 w 12188952"/>
              <a:gd name="connsiteY26" fmla="*/ 5845640 h 6342702"/>
              <a:gd name="connsiteX27" fmla="*/ 9983034 w 12188952"/>
              <a:gd name="connsiteY27" fmla="*/ 6025645 h 6342702"/>
              <a:gd name="connsiteX28" fmla="*/ 9184585 w 12188952"/>
              <a:gd name="connsiteY28" fmla="*/ 6141592 h 6342702"/>
              <a:gd name="connsiteX29" fmla="*/ 8576053 w 12188952"/>
              <a:gd name="connsiteY29" fmla="*/ 6211111 h 6342702"/>
              <a:gd name="connsiteX30" fmla="*/ 7862392 w 12188952"/>
              <a:gd name="connsiteY30" fmla="*/ 6272562 h 6342702"/>
              <a:gd name="connsiteX31" fmla="*/ 6933768 w 12188952"/>
              <a:gd name="connsiteY31" fmla="*/ 6323956 h 6342702"/>
              <a:gd name="connsiteX32" fmla="*/ 6476130 w 12188952"/>
              <a:gd name="connsiteY32" fmla="*/ 6337859 h 6342702"/>
              <a:gd name="connsiteX33" fmla="*/ 6360703 w 12188952"/>
              <a:gd name="connsiteY33" fmla="*/ 6342702 h 6342702"/>
              <a:gd name="connsiteX34" fmla="*/ 6055614 w 12188952"/>
              <a:gd name="connsiteY34" fmla="*/ 6342702 h 6342702"/>
              <a:gd name="connsiteX35" fmla="*/ 5976289 w 12188952"/>
              <a:gd name="connsiteY35" fmla="*/ 6338108 h 6342702"/>
              <a:gd name="connsiteX36" fmla="*/ 5263770 w 12188952"/>
              <a:gd name="connsiteY36" fmla="*/ 6301859 h 6342702"/>
              <a:gd name="connsiteX37" fmla="*/ 4345190 w 12188952"/>
              <a:gd name="connsiteY37" fmla="*/ 6239789 h 6342702"/>
              <a:gd name="connsiteX38" fmla="*/ 3372201 w 12188952"/>
              <a:gd name="connsiteY38" fmla="*/ 6141220 h 6342702"/>
              <a:gd name="connsiteX39" fmla="*/ 2361582 w 12188952"/>
              <a:gd name="connsiteY39" fmla="*/ 6022293 h 6342702"/>
              <a:gd name="connsiteX40" fmla="*/ 1232869 w 12188952"/>
              <a:gd name="connsiteY40" fmla="*/ 5849117 h 6342702"/>
              <a:gd name="connsiteX41" fmla="*/ 68483 w 12188952"/>
              <a:gd name="connsiteY41" fmla="*/ 5609410 h 6342702"/>
              <a:gd name="connsiteX42" fmla="*/ 0 w 12188952"/>
              <a:gd name="connsiteY42" fmla="*/ 5592055 h 6342702"/>
              <a:gd name="connsiteX43" fmla="*/ 0 w 12188952"/>
              <a:gd name="connsiteY43" fmla="*/ 5535566 h 6342702"/>
              <a:gd name="connsiteX44" fmla="*/ 72423 w 12188952"/>
              <a:gd name="connsiteY44" fmla="*/ 5554343 h 6342702"/>
              <a:gd name="connsiteX45" fmla="*/ 600566 w 12188952"/>
              <a:gd name="connsiteY45" fmla="*/ 5672713 h 6342702"/>
              <a:gd name="connsiteX46" fmla="*/ 1769069 w 12188952"/>
              <a:gd name="connsiteY46" fmla="*/ 5882881 h 6342702"/>
              <a:gd name="connsiteX47" fmla="*/ 2612900 w 12188952"/>
              <a:gd name="connsiteY47" fmla="*/ 5999823 h 6342702"/>
              <a:gd name="connsiteX48" fmla="*/ 2580488 w 12188952"/>
              <a:gd name="connsiteY48" fmla="*/ 5989892 h 6342702"/>
              <a:gd name="connsiteX49" fmla="*/ 1112357 w 12188952"/>
              <a:gd name="connsiteY49" fmla="*/ 5657195 h 6342702"/>
              <a:gd name="connsiteX50" fmla="*/ 420307 w 12188952"/>
              <a:gd name="connsiteY50" fmla="*/ 5457762 h 6342702"/>
              <a:gd name="connsiteX51" fmla="*/ 0 w 12188952"/>
              <a:gd name="connsiteY51" fmla="*/ 5318845 h 634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342702">
                <a:moveTo>
                  <a:pt x="6788003" y="6274493"/>
                </a:moveTo>
                <a:lnTo>
                  <a:pt x="6787005" y="6274571"/>
                </a:lnTo>
                <a:lnTo>
                  <a:pt x="6786779" y="6275105"/>
                </a:lnTo>
                <a:close/>
                <a:moveTo>
                  <a:pt x="0" y="0"/>
                </a:moveTo>
                <a:lnTo>
                  <a:pt x="12188952" y="0"/>
                </a:lnTo>
                <a:lnTo>
                  <a:pt x="12188952" y="5380258"/>
                </a:lnTo>
                <a:lnTo>
                  <a:pt x="12058081" y="5419298"/>
                </a:lnTo>
                <a:cubicBezTo>
                  <a:pt x="11930517" y="5455512"/>
                  <a:pt x="11802439" y="5490041"/>
                  <a:pt x="11673881" y="5522873"/>
                </a:cubicBezTo>
                <a:cubicBezTo>
                  <a:pt x="11259973" y="5630380"/>
                  <a:pt x="10842632" y="5723982"/>
                  <a:pt x="10422749" y="5806412"/>
                </a:cubicBezTo>
                <a:cubicBezTo>
                  <a:pt x="10090287" y="5871623"/>
                  <a:pt x="9756593" y="5930020"/>
                  <a:pt x="9421666" y="5981574"/>
                </a:cubicBezTo>
                <a:cubicBezTo>
                  <a:pt x="9100721" y="6031231"/>
                  <a:pt x="8778938" y="6075798"/>
                  <a:pt x="8456304" y="6115275"/>
                </a:cubicBezTo>
                <a:cubicBezTo>
                  <a:pt x="8209307" y="6145441"/>
                  <a:pt x="7961801" y="6171014"/>
                  <a:pt x="7714041" y="6195222"/>
                </a:cubicBezTo>
                <a:lnTo>
                  <a:pt x="6949978" y="6261002"/>
                </a:lnTo>
                <a:lnTo>
                  <a:pt x="6934569" y="6263073"/>
                </a:lnTo>
                <a:lnTo>
                  <a:pt x="6788750" y="6274434"/>
                </a:lnTo>
                <a:lnTo>
                  <a:pt x="6798241" y="6276254"/>
                </a:lnTo>
                <a:cubicBezTo>
                  <a:pt x="6809920" y="6276720"/>
                  <a:pt x="6822028" y="6274547"/>
                  <a:pt x="6833723" y="6274547"/>
                </a:cubicBezTo>
                <a:cubicBezTo>
                  <a:pt x="6849867" y="6274547"/>
                  <a:pt x="6866012" y="6271940"/>
                  <a:pt x="6882282" y="6271569"/>
                </a:cubicBezTo>
                <a:cubicBezTo>
                  <a:pt x="7114026" y="6266107"/>
                  <a:pt x="7345514" y="6253940"/>
                  <a:pt x="7576876" y="6239042"/>
                </a:cubicBezTo>
                <a:cubicBezTo>
                  <a:pt x="7925570" y="6216574"/>
                  <a:pt x="8274011" y="6188395"/>
                  <a:pt x="8621689" y="6152145"/>
                </a:cubicBezTo>
                <a:cubicBezTo>
                  <a:pt x="8907712" y="6122847"/>
                  <a:pt x="9193011" y="6088212"/>
                  <a:pt x="9477600" y="6048239"/>
                </a:cubicBezTo>
                <a:cubicBezTo>
                  <a:pt x="9862435" y="5993865"/>
                  <a:pt x="10245452" y="5929151"/>
                  <a:pt x="10626651" y="5854082"/>
                </a:cubicBezTo>
                <a:cubicBezTo>
                  <a:pt x="11087341" y="5762962"/>
                  <a:pt x="11544088" y="5655456"/>
                  <a:pt x="11995498" y="5528088"/>
                </a:cubicBezTo>
                <a:lnTo>
                  <a:pt x="12188952" y="5471089"/>
                </a:lnTo>
                <a:lnTo>
                  <a:pt x="12188952" y="5525826"/>
                </a:lnTo>
                <a:lnTo>
                  <a:pt x="11826300" y="5631125"/>
                </a:lnTo>
                <a:cubicBezTo>
                  <a:pt x="11531885" y="5710822"/>
                  <a:pt x="11235310" y="5781708"/>
                  <a:pt x="10936448" y="5845640"/>
                </a:cubicBezTo>
                <a:cubicBezTo>
                  <a:pt x="10620168" y="5913422"/>
                  <a:pt x="10302365" y="5973419"/>
                  <a:pt x="9983034" y="6025645"/>
                </a:cubicBezTo>
                <a:cubicBezTo>
                  <a:pt x="9717606" y="6069094"/>
                  <a:pt x="9451451" y="6107739"/>
                  <a:pt x="9184585" y="6141592"/>
                </a:cubicBezTo>
                <a:cubicBezTo>
                  <a:pt x="8981951" y="6167166"/>
                  <a:pt x="8779319" y="6191249"/>
                  <a:pt x="8576053" y="6211111"/>
                </a:cubicBezTo>
                <a:cubicBezTo>
                  <a:pt x="8338462" y="6233831"/>
                  <a:pt x="8100618" y="6255306"/>
                  <a:pt x="7862392" y="6272562"/>
                </a:cubicBezTo>
                <a:cubicBezTo>
                  <a:pt x="7553105" y="6294906"/>
                  <a:pt x="7243690" y="6312784"/>
                  <a:pt x="6933768" y="6323956"/>
                </a:cubicBezTo>
                <a:cubicBezTo>
                  <a:pt x="6781221" y="6329419"/>
                  <a:pt x="6628676" y="6333267"/>
                  <a:pt x="6476130" y="6337859"/>
                </a:cubicBezTo>
                <a:cubicBezTo>
                  <a:pt x="6437585" y="6335775"/>
                  <a:pt x="6398929" y="6337400"/>
                  <a:pt x="6360703" y="6342702"/>
                </a:cubicBezTo>
                <a:lnTo>
                  <a:pt x="6055614" y="6342702"/>
                </a:lnTo>
                <a:lnTo>
                  <a:pt x="5976289" y="6338108"/>
                </a:lnTo>
                <a:cubicBezTo>
                  <a:pt x="5738826" y="6325695"/>
                  <a:pt x="5501363" y="6311916"/>
                  <a:pt x="5263770" y="6301859"/>
                </a:cubicBezTo>
                <a:cubicBezTo>
                  <a:pt x="4957027" y="6289443"/>
                  <a:pt x="4650663" y="6268963"/>
                  <a:pt x="4345190" y="6239789"/>
                </a:cubicBezTo>
                <a:cubicBezTo>
                  <a:pt x="4020648" y="6208877"/>
                  <a:pt x="3696870" y="6174242"/>
                  <a:pt x="3372201" y="6141220"/>
                </a:cubicBezTo>
                <a:cubicBezTo>
                  <a:pt x="3034653" y="6106958"/>
                  <a:pt x="2697781" y="6067319"/>
                  <a:pt x="2361582" y="6022293"/>
                </a:cubicBezTo>
                <a:cubicBezTo>
                  <a:pt x="1984196" y="5972140"/>
                  <a:pt x="1607962" y="5914414"/>
                  <a:pt x="1232869" y="5849117"/>
                </a:cubicBezTo>
                <a:cubicBezTo>
                  <a:pt x="841970" y="5780404"/>
                  <a:pt x="453644" y="5701916"/>
                  <a:pt x="68483" y="5609410"/>
                </a:cubicBezTo>
                <a:lnTo>
                  <a:pt x="0" y="5592055"/>
                </a:lnTo>
                <a:lnTo>
                  <a:pt x="0" y="5535566"/>
                </a:lnTo>
                <a:lnTo>
                  <a:pt x="72423" y="5554343"/>
                </a:lnTo>
                <a:cubicBezTo>
                  <a:pt x="247899" y="5596521"/>
                  <a:pt x="424058" y="5635781"/>
                  <a:pt x="600566" y="5672713"/>
                </a:cubicBezTo>
                <a:cubicBezTo>
                  <a:pt x="988032" y="5753527"/>
                  <a:pt x="1377788" y="5822425"/>
                  <a:pt x="1769069" y="5882881"/>
                </a:cubicBezTo>
                <a:cubicBezTo>
                  <a:pt x="2051913" y="5926457"/>
                  <a:pt x="2335141" y="5966554"/>
                  <a:pt x="2612900" y="5999823"/>
                </a:cubicBezTo>
                <a:cubicBezTo>
                  <a:pt x="2604892" y="6002430"/>
                  <a:pt x="2593962" y="5992374"/>
                  <a:pt x="2580488" y="5989892"/>
                </a:cubicBezTo>
                <a:cubicBezTo>
                  <a:pt x="2086656" y="5897940"/>
                  <a:pt x="1597284" y="5787047"/>
                  <a:pt x="1112357" y="5657195"/>
                </a:cubicBezTo>
                <a:cubicBezTo>
                  <a:pt x="880233" y="5595124"/>
                  <a:pt x="649550" y="5528646"/>
                  <a:pt x="420307" y="5457762"/>
                </a:cubicBezTo>
                <a:lnTo>
                  <a:pt x="0" y="5318845"/>
                </a:lnTo>
                <a:close/>
              </a:path>
            </a:pathLst>
          </a:custGeom>
          <a:solidFill>
            <a:srgbClr val="63AF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2B129C6-011B-4F2E-849B-3B2A46CBE332}"/>
              </a:ext>
            </a:extLst>
          </p:cNvPr>
          <p:cNvSpPr>
            <a:spLocks noGrp="1"/>
          </p:cNvSpPr>
          <p:nvPr>
            <p:ph type="title"/>
          </p:nvPr>
        </p:nvSpPr>
        <p:spPr>
          <a:xfrm>
            <a:off x="838200" y="1073888"/>
            <a:ext cx="3508744" cy="3359889"/>
          </a:xfrm>
        </p:spPr>
        <p:txBody>
          <a:bodyPr anchor="t">
            <a:normAutofit/>
          </a:bodyPr>
          <a:lstStyle/>
          <a:p>
            <a:pPr>
              <a:lnSpc>
                <a:spcPct val="90000"/>
              </a:lnSpc>
            </a:pPr>
            <a:r>
              <a:rPr lang="nl-NL" sz="5800">
                <a:solidFill>
                  <a:schemeClr val="bg1"/>
                </a:solidFill>
              </a:rPr>
              <a:t>de sociale leefbaarheid van deze steden</a:t>
            </a:r>
          </a:p>
        </p:txBody>
      </p:sp>
      <p:sp>
        <p:nvSpPr>
          <p:cNvPr id="3" name="Tijdelijke aanduiding voor inhoud 2">
            <a:extLst>
              <a:ext uri="{FF2B5EF4-FFF2-40B4-BE49-F238E27FC236}">
                <a16:creationId xmlns:a16="http://schemas.microsoft.com/office/drawing/2014/main" id="{025689C8-417C-4F5B-907E-235AE49B4787}"/>
              </a:ext>
            </a:extLst>
          </p:cNvPr>
          <p:cNvSpPr>
            <a:spLocks noGrp="1"/>
          </p:cNvSpPr>
          <p:nvPr>
            <p:ph idx="1"/>
          </p:nvPr>
        </p:nvSpPr>
        <p:spPr>
          <a:xfrm>
            <a:off x="4784651" y="1073887"/>
            <a:ext cx="6569149" cy="4455043"/>
          </a:xfrm>
        </p:spPr>
        <p:txBody>
          <a:bodyPr anchor="t">
            <a:normAutofit/>
          </a:bodyPr>
          <a:lstStyle/>
          <a:p>
            <a:r>
              <a:rPr lang="nl-NL" b="1">
                <a:solidFill>
                  <a:schemeClr val="bg1"/>
                </a:solidFill>
              </a:rPr>
              <a:t>Waarom een inclusieve stad: </a:t>
            </a:r>
            <a:r>
              <a:rPr lang="nl-NL" b="1" u="sng">
                <a:solidFill>
                  <a:schemeClr val="bg1"/>
                </a:solidFill>
                <a:hlinkClick r:id="rId4"/>
              </a:rPr>
              <a:t>https://www.youtube.com/watch?v=oZbKlldd1JM</a:t>
            </a:r>
            <a:r>
              <a:rPr lang="nl-NL" b="1">
                <a:solidFill>
                  <a:schemeClr val="bg1"/>
                </a:solidFill>
              </a:rPr>
              <a:t> </a:t>
            </a:r>
            <a:endParaRPr lang="nl-NL">
              <a:solidFill>
                <a:schemeClr val="bg1"/>
              </a:solidFill>
            </a:endParaRPr>
          </a:p>
          <a:p>
            <a:pPr marL="0" indent="0">
              <a:buNone/>
            </a:pPr>
            <a:endParaRPr lang="nl-NL">
              <a:solidFill>
                <a:schemeClr val="bg1"/>
              </a:solidFill>
            </a:endParaRPr>
          </a:p>
          <a:p>
            <a:r>
              <a:rPr lang="nl-NL">
                <a:solidFill>
                  <a:schemeClr val="bg1"/>
                </a:solidFill>
              </a:rPr>
              <a:t>En dus: community / gemeenschappen / sociale verbanden  zijn het skelet van onze samenleving. </a:t>
            </a:r>
          </a:p>
          <a:p>
            <a:pPr marL="0" indent="0">
              <a:buNone/>
            </a:pPr>
            <a:r>
              <a:rPr lang="nl-NL" b="1" u="sng">
                <a:solidFill>
                  <a:schemeClr val="bg1"/>
                </a:solidFill>
                <a:hlinkClick r:id="rId5"/>
              </a:rPr>
              <a:t>https://www.youtube.com/watch?time_continue=10&amp;v=xCZ4lq4eQEE&amp;feature=emb_logo</a:t>
            </a:r>
            <a:r>
              <a:rPr lang="nl-NL" b="1">
                <a:solidFill>
                  <a:schemeClr val="bg1"/>
                </a:solidFill>
              </a:rPr>
              <a:t> </a:t>
            </a:r>
            <a:endParaRPr lang="nl-NL">
              <a:solidFill>
                <a:schemeClr val="bg1"/>
              </a:solidFill>
            </a:endParaRPr>
          </a:p>
          <a:p>
            <a:endParaRPr lang="nl-NL">
              <a:solidFill>
                <a:schemeClr val="bg1"/>
              </a:solidFill>
            </a:endParaRPr>
          </a:p>
        </p:txBody>
      </p:sp>
      <p:pic>
        <p:nvPicPr>
          <p:cNvPr id="4" name="Audio 3">
            <a:hlinkClick r:id="" action="ppaction://media"/>
            <a:extLst>
              <a:ext uri="{FF2B5EF4-FFF2-40B4-BE49-F238E27FC236}">
                <a16:creationId xmlns:a16="http://schemas.microsoft.com/office/drawing/2014/main" id="{B538C867-6F46-4C59-8613-F83B202B86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2270342"/>
      </p:ext>
    </p:extLst>
  </p:cSld>
  <p:clrMapOvr>
    <a:masterClrMapping/>
  </p:clrMapOvr>
  <mc:AlternateContent xmlns:mc="http://schemas.openxmlformats.org/markup-compatibility/2006">
    <mc:Choice xmlns:p14="http://schemas.microsoft.com/office/powerpoint/2010/main" Requires="p14">
      <p:transition spd="slow" p14:dur="2000" advTm="49868"/>
    </mc:Choice>
    <mc:Fallback>
      <p:transition spd="slow" advTm="4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97C98C60-DE3B-40A0-B6F8-4EDB2E81743D}"/>
              </a:ext>
            </a:extLst>
          </p:cNvPr>
          <p:cNvPicPr>
            <a:picLocks noChangeAspect="1"/>
          </p:cNvPicPr>
          <p:nvPr/>
        </p:nvPicPr>
        <p:blipFill rotWithShape="1">
          <a:blip r:embed="rId4">
            <a:alphaModFix amt="40000"/>
          </a:blip>
          <a:srcRect t="3017"/>
          <a:stretch/>
        </p:blipFill>
        <p:spPr>
          <a:xfrm>
            <a:off x="20" y="10"/>
            <a:ext cx="12191979" cy="6857990"/>
          </a:xfrm>
          <a:prstGeom prst="rect">
            <a:avLst/>
          </a:prstGeom>
        </p:spPr>
      </p:pic>
      <p:sp>
        <p:nvSpPr>
          <p:cNvPr id="2" name="Titel 1">
            <a:extLst>
              <a:ext uri="{FF2B5EF4-FFF2-40B4-BE49-F238E27FC236}">
                <a16:creationId xmlns:a16="http://schemas.microsoft.com/office/drawing/2014/main" id="{85C6F80E-0FDF-4BBF-9223-260351A6F245}"/>
              </a:ext>
            </a:extLst>
          </p:cNvPr>
          <p:cNvSpPr>
            <a:spLocks noGrp="1"/>
          </p:cNvSpPr>
          <p:nvPr>
            <p:ph type="title"/>
          </p:nvPr>
        </p:nvSpPr>
        <p:spPr>
          <a:xfrm>
            <a:off x="838200" y="365125"/>
            <a:ext cx="10515600" cy="1325563"/>
          </a:xfrm>
        </p:spPr>
        <p:txBody>
          <a:bodyPr>
            <a:normAutofit/>
          </a:bodyPr>
          <a:lstStyle/>
          <a:p>
            <a:pPr>
              <a:lnSpc>
                <a:spcPct val="90000"/>
              </a:lnSpc>
            </a:pPr>
            <a:r>
              <a:rPr lang="nl-NL" sz="4000"/>
              <a:t>Begrippen die te maken hebben met het samenleven van mensen in de steden van de toekomst: </a:t>
            </a:r>
          </a:p>
        </p:txBody>
      </p:sp>
      <p:sp>
        <p:nvSpPr>
          <p:cNvPr id="11"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08B314B7-97B1-4A29-8B73-352A9E1EC657}"/>
              </a:ext>
            </a:extLst>
          </p:cNvPr>
          <p:cNvSpPr>
            <a:spLocks noGrp="1"/>
          </p:cNvSpPr>
          <p:nvPr>
            <p:ph idx="1"/>
          </p:nvPr>
        </p:nvSpPr>
        <p:spPr>
          <a:xfrm>
            <a:off x="838200" y="2004446"/>
            <a:ext cx="10515600" cy="4176897"/>
          </a:xfrm>
        </p:spPr>
        <p:txBody>
          <a:bodyPr>
            <a:normAutofit/>
          </a:bodyPr>
          <a:lstStyle/>
          <a:p>
            <a:r>
              <a:rPr lang="nl-NL" b="1" dirty="0"/>
              <a:t>Globalisering = </a:t>
            </a:r>
            <a:endParaRPr lang="nl-NL" dirty="0"/>
          </a:p>
          <a:p>
            <a:r>
              <a:rPr lang="nl-NL" b="1" dirty="0"/>
              <a:t>Mondialisering = </a:t>
            </a:r>
            <a:endParaRPr lang="nl-NL" dirty="0"/>
          </a:p>
          <a:p>
            <a:r>
              <a:rPr lang="nl-NL" b="1" dirty="0"/>
              <a:t>Segregatie = </a:t>
            </a:r>
            <a:endParaRPr lang="nl-NL" dirty="0"/>
          </a:p>
          <a:p>
            <a:r>
              <a:rPr lang="nl-NL" b="1" dirty="0"/>
              <a:t>Integratie = </a:t>
            </a:r>
            <a:endParaRPr lang="nl-NL" dirty="0"/>
          </a:p>
        </p:txBody>
      </p:sp>
      <p:pic>
        <p:nvPicPr>
          <p:cNvPr id="5" name="Audio 4">
            <a:hlinkClick r:id="" action="ppaction://media"/>
            <a:extLst>
              <a:ext uri="{FF2B5EF4-FFF2-40B4-BE49-F238E27FC236}">
                <a16:creationId xmlns:a16="http://schemas.microsoft.com/office/drawing/2014/main" id="{03173001-C6C3-4F50-BC6E-62201199B6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58422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5101"/>
    </mc:Choice>
    <mc:Fallback>
      <p:transition spd="slow" advTm="3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2A5FC5F-5CE6-4AF3-B694-83A48095D864}"/>
              </a:ext>
            </a:extLst>
          </p:cNvPr>
          <p:cNvPicPr>
            <a:picLocks noChangeAspect="1"/>
          </p:cNvPicPr>
          <p:nvPr/>
        </p:nvPicPr>
        <p:blipFill>
          <a:blip r:embed="rId4"/>
          <a:stretch>
            <a:fillRect/>
          </a:stretch>
        </p:blipFill>
        <p:spPr>
          <a:xfrm>
            <a:off x="9045293" y="555793"/>
            <a:ext cx="2562766" cy="1679408"/>
          </a:xfrm>
          <a:prstGeom prst="rect">
            <a:avLst/>
          </a:prstGeom>
        </p:spPr>
      </p:pic>
      <p:sp>
        <p:nvSpPr>
          <p:cNvPr id="5" name="Tekstvak 4">
            <a:extLst>
              <a:ext uri="{FF2B5EF4-FFF2-40B4-BE49-F238E27FC236}">
                <a16:creationId xmlns:a16="http://schemas.microsoft.com/office/drawing/2014/main" id="{A9D430D0-49FF-4A2E-B477-061524ACB6B9}"/>
              </a:ext>
            </a:extLst>
          </p:cNvPr>
          <p:cNvSpPr txBox="1"/>
          <p:nvPr/>
        </p:nvSpPr>
        <p:spPr>
          <a:xfrm>
            <a:off x="728628" y="713120"/>
            <a:ext cx="4836160" cy="584775"/>
          </a:xfrm>
          <a:prstGeom prst="rect">
            <a:avLst/>
          </a:prstGeom>
          <a:noFill/>
        </p:spPr>
        <p:txBody>
          <a:bodyPr wrap="square" rtlCol="0">
            <a:spAutoFit/>
          </a:bodyPr>
          <a:lstStyle/>
          <a:p>
            <a:r>
              <a:rPr lang="nl-NL" sz="3200" dirty="0">
                <a:solidFill>
                  <a:schemeClr val="accent1"/>
                </a:solidFill>
              </a:rPr>
              <a:t>Smart society</a:t>
            </a:r>
          </a:p>
        </p:txBody>
      </p:sp>
      <p:sp>
        <p:nvSpPr>
          <p:cNvPr id="9" name="Rechthoek 8">
            <a:extLst>
              <a:ext uri="{FF2B5EF4-FFF2-40B4-BE49-F238E27FC236}">
                <a16:creationId xmlns:a16="http://schemas.microsoft.com/office/drawing/2014/main" id="{C663D4D1-5346-41B4-A450-FD8691B80D60}"/>
              </a:ext>
            </a:extLst>
          </p:cNvPr>
          <p:cNvSpPr/>
          <p:nvPr/>
        </p:nvSpPr>
        <p:spPr>
          <a:xfrm>
            <a:off x="728628" y="2790116"/>
            <a:ext cx="10415622" cy="3416320"/>
          </a:xfrm>
          <a:prstGeom prst="rect">
            <a:avLst/>
          </a:prstGeom>
        </p:spPr>
        <p:txBody>
          <a:bodyPr wrap="square">
            <a:spAutoFit/>
          </a:bodyPr>
          <a:lstStyle/>
          <a:p>
            <a:r>
              <a:rPr lang="nl-NL" dirty="0">
                <a:solidFill>
                  <a:srgbClr val="1C1C1B"/>
                </a:solidFill>
                <a:latin typeface="Avenir"/>
              </a:rPr>
              <a:t>Smart </a:t>
            </a:r>
            <a:r>
              <a:rPr lang="nl-NL" dirty="0" err="1">
                <a:solidFill>
                  <a:srgbClr val="1C1C1B"/>
                </a:solidFill>
                <a:latin typeface="Avenir"/>
              </a:rPr>
              <a:t>cities</a:t>
            </a:r>
            <a:r>
              <a:rPr lang="nl-NL" dirty="0">
                <a:solidFill>
                  <a:srgbClr val="1C1C1B"/>
                </a:solidFill>
                <a:latin typeface="Avenir"/>
              </a:rPr>
              <a:t> zijn veelal ontwikkeld vanuit een </a:t>
            </a:r>
            <a:r>
              <a:rPr lang="nl-NL" dirty="0" err="1">
                <a:solidFill>
                  <a:srgbClr val="1C1C1B"/>
                </a:solidFill>
                <a:latin typeface="Avenir"/>
              </a:rPr>
              <a:t>technology</a:t>
            </a:r>
            <a:r>
              <a:rPr lang="nl-NL" dirty="0">
                <a:solidFill>
                  <a:srgbClr val="1C1C1B"/>
                </a:solidFill>
                <a:latin typeface="Avenir"/>
              </a:rPr>
              <a:t>-push die opgepakt is door overheden. Maar een stad is leeg zonder inwoners en een smart </a:t>
            </a:r>
            <a:r>
              <a:rPr lang="nl-NL" dirty="0" err="1">
                <a:solidFill>
                  <a:srgbClr val="1C1C1B"/>
                </a:solidFill>
                <a:latin typeface="Avenir"/>
              </a:rPr>
              <a:t>city</a:t>
            </a:r>
            <a:r>
              <a:rPr lang="nl-NL" dirty="0">
                <a:solidFill>
                  <a:srgbClr val="1C1C1B"/>
                </a:solidFill>
                <a:latin typeface="Avenir"/>
              </a:rPr>
              <a:t> kan dus niet zonder smart </a:t>
            </a:r>
            <a:r>
              <a:rPr lang="nl-NL" dirty="0" err="1">
                <a:solidFill>
                  <a:srgbClr val="1C1C1B"/>
                </a:solidFill>
                <a:latin typeface="Avenir"/>
              </a:rPr>
              <a:t>citizens</a:t>
            </a:r>
            <a:r>
              <a:rPr lang="nl-NL" dirty="0">
                <a:solidFill>
                  <a:srgbClr val="1C1C1B"/>
                </a:solidFill>
                <a:latin typeface="Avenir"/>
              </a:rPr>
              <a:t>: inwoners die om kunnen gaan met en onderdeel zijn van de slimme toepassingen in de stad. Smart </a:t>
            </a:r>
            <a:r>
              <a:rPr lang="nl-NL" dirty="0" err="1">
                <a:solidFill>
                  <a:srgbClr val="1C1C1B"/>
                </a:solidFill>
                <a:latin typeface="Avenir"/>
              </a:rPr>
              <a:t>city</a:t>
            </a:r>
            <a:r>
              <a:rPr lang="nl-NL" dirty="0">
                <a:solidFill>
                  <a:srgbClr val="1C1C1B"/>
                </a:solidFill>
                <a:latin typeface="Avenir"/>
              </a:rPr>
              <a:t> toepassingen moeten als eerste gericht zijn op de mensen in de stad. Wat is de toegevoegde waarde voor de bevolking? Wat willen zij? Dit vraagt niet alleen om te denken over en vanuit de stadsmens, maar ook om open te staan voor zijn ideeën en hem en zijn ideeën de ruimte te geven. Hiervoor is een flexibele opstelling vanuit overheid en bedrijfsleven essentieel. </a:t>
            </a:r>
          </a:p>
          <a:p>
            <a:r>
              <a:rPr lang="nl-NL" dirty="0">
                <a:solidFill>
                  <a:srgbClr val="1C1C1B"/>
                </a:solidFill>
                <a:latin typeface="Avenir"/>
              </a:rPr>
              <a:t>Bron = Platform31 Bv. </a:t>
            </a:r>
            <a:r>
              <a:rPr lang="nl-NL" dirty="0">
                <a:solidFill>
                  <a:srgbClr val="1C1C1B"/>
                </a:solidFill>
                <a:latin typeface="Avenir"/>
                <a:hlinkClick r:id="rId5"/>
              </a:rPr>
              <a:t>https://www.platform31.nl/nieuws/gratis-wonen-in-de-slimme-stad-en-betalen-met-data</a:t>
            </a:r>
            <a:r>
              <a:rPr lang="nl-NL" dirty="0">
                <a:solidFill>
                  <a:srgbClr val="1C1C1B"/>
                </a:solidFill>
                <a:latin typeface="Avenir"/>
              </a:rPr>
              <a:t> </a:t>
            </a:r>
          </a:p>
          <a:p>
            <a:endParaRPr lang="nl-NL" dirty="0">
              <a:solidFill>
                <a:srgbClr val="1C1C1B"/>
              </a:solidFill>
              <a:latin typeface="Avenir"/>
            </a:endParaRPr>
          </a:p>
          <a:p>
            <a:r>
              <a:rPr lang="nl-NL" dirty="0">
                <a:solidFill>
                  <a:srgbClr val="1C1C1B"/>
                </a:solidFill>
                <a:latin typeface="Avenir"/>
              </a:rPr>
              <a:t>Video: </a:t>
            </a:r>
            <a:r>
              <a:rPr lang="nl-NL" dirty="0">
                <a:solidFill>
                  <a:srgbClr val="1C1C1B"/>
                </a:solidFill>
                <a:latin typeface="Avenir"/>
                <a:hlinkClick r:id="rId6"/>
              </a:rPr>
              <a:t>https://www.platform31.nl/wat-we-doen/kennisdossiers/smart-society/nieuws/we-onderschatten-de-hoofdrolspeler/pitch-en-pitch</a:t>
            </a:r>
            <a:r>
              <a:rPr lang="nl-NL" dirty="0">
                <a:solidFill>
                  <a:srgbClr val="1C1C1B"/>
                </a:solidFill>
                <a:latin typeface="Avenir"/>
              </a:rPr>
              <a:t> </a:t>
            </a:r>
            <a:endParaRPr lang="nl-NL" dirty="0">
              <a:latin typeface="Avenir"/>
            </a:endParaRPr>
          </a:p>
        </p:txBody>
      </p:sp>
      <p:sp>
        <p:nvSpPr>
          <p:cNvPr id="10" name="Rechthoek 9">
            <a:extLst>
              <a:ext uri="{FF2B5EF4-FFF2-40B4-BE49-F238E27FC236}">
                <a16:creationId xmlns:a16="http://schemas.microsoft.com/office/drawing/2014/main" id="{945EA09B-8071-4183-816A-4EF32192B024}"/>
              </a:ext>
            </a:extLst>
          </p:cNvPr>
          <p:cNvSpPr/>
          <p:nvPr/>
        </p:nvSpPr>
        <p:spPr>
          <a:xfrm>
            <a:off x="728628" y="1297895"/>
            <a:ext cx="7229475" cy="1200329"/>
          </a:xfrm>
          <a:prstGeom prst="rect">
            <a:avLst/>
          </a:prstGeom>
        </p:spPr>
        <p:txBody>
          <a:bodyPr wrap="square">
            <a:spAutoFit/>
          </a:bodyPr>
          <a:lstStyle/>
          <a:p>
            <a:r>
              <a:rPr lang="nl-NL" dirty="0">
                <a:solidFill>
                  <a:srgbClr val="1A1A1A"/>
                </a:solidFill>
                <a:latin typeface="Avenir"/>
              </a:rPr>
              <a:t>Onder de vlag ‘Smart </a:t>
            </a:r>
            <a:r>
              <a:rPr lang="nl-NL" dirty="0" err="1">
                <a:solidFill>
                  <a:srgbClr val="1A1A1A"/>
                </a:solidFill>
                <a:latin typeface="Avenir"/>
              </a:rPr>
              <a:t>Cities</a:t>
            </a:r>
            <a:r>
              <a:rPr lang="nl-NL" dirty="0">
                <a:solidFill>
                  <a:srgbClr val="1A1A1A"/>
                </a:solidFill>
                <a:latin typeface="Avenir"/>
              </a:rPr>
              <a:t>’ zetten wereldwijd lokale overheden (vaak samen met bedrijven, burgers en instellingen) integrale en </a:t>
            </a:r>
            <a:r>
              <a:rPr lang="nl-NL" dirty="0" err="1">
                <a:solidFill>
                  <a:srgbClr val="1A1A1A"/>
                </a:solidFill>
                <a:latin typeface="Avenir"/>
              </a:rPr>
              <a:t>datagedreven</a:t>
            </a:r>
            <a:r>
              <a:rPr lang="nl-NL" dirty="0">
                <a:solidFill>
                  <a:srgbClr val="1A1A1A"/>
                </a:solidFill>
                <a:latin typeface="Avenir"/>
              </a:rPr>
              <a:t> oplossingen in om de </a:t>
            </a:r>
            <a:r>
              <a:rPr lang="nl-NL" b="1" dirty="0">
                <a:solidFill>
                  <a:srgbClr val="1A1A1A"/>
                </a:solidFill>
                <a:latin typeface="Avenir"/>
              </a:rPr>
              <a:t>leefbaarheid, kwaliteit </a:t>
            </a:r>
            <a:r>
              <a:rPr lang="nl-NL" dirty="0">
                <a:solidFill>
                  <a:srgbClr val="1A1A1A"/>
                </a:solidFill>
                <a:latin typeface="Avenir"/>
              </a:rPr>
              <a:t>en concurrentiekracht van de stad te verbeteren.</a:t>
            </a:r>
          </a:p>
        </p:txBody>
      </p:sp>
      <p:pic>
        <p:nvPicPr>
          <p:cNvPr id="3" name="Audio 2">
            <a:hlinkClick r:id="" action="ppaction://media"/>
            <a:extLst>
              <a:ext uri="{FF2B5EF4-FFF2-40B4-BE49-F238E27FC236}">
                <a16:creationId xmlns:a16="http://schemas.microsoft.com/office/drawing/2014/main" id="{6FD31D53-01BC-4144-AB57-7AD5DDD2E9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7142178"/>
      </p:ext>
    </p:extLst>
  </p:cSld>
  <p:clrMapOvr>
    <a:masterClrMapping/>
  </p:clrMapOvr>
  <mc:AlternateContent xmlns:mc="http://schemas.openxmlformats.org/markup-compatibility/2006">
    <mc:Choice xmlns:p14="http://schemas.microsoft.com/office/powerpoint/2010/main" Requires="p14">
      <p:transition spd="slow" p14:dur="2000" advTm="45298"/>
    </mc:Choice>
    <mc:Fallback>
      <p:transition spd="slow" advTm="4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EE79240-8BE8-4D7E-9F53-5F5895120A18}"/>
              </a:ext>
            </a:extLst>
          </p:cNvPr>
          <p:cNvSpPr/>
          <p:nvPr/>
        </p:nvSpPr>
        <p:spPr>
          <a:xfrm>
            <a:off x="762000" y="1060788"/>
            <a:ext cx="10315575" cy="4247317"/>
          </a:xfrm>
          <a:prstGeom prst="rect">
            <a:avLst/>
          </a:prstGeom>
        </p:spPr>
        <p:txBody>
          <a:bodyPr wrap="square">
            <a:spAutoFit/>
          </a:bodyPr>
          <a:lstStyle/>
          <a:p>
            <a:r>
              <a:rPr lang="nl-NL" b="1" dirty="0">
                <a:solidFill>
                  <a:srgbClr val="555555"/>
                </a:solidFill>
                <a:latin typeface="Lucida Sans Unicode" panose="020B0602030504020204" pitchFamily="34" charset="0"/>
              </a:rPr>
              <a:t>De wereldbevolking blijft doorgroeien. Van de verwachten 9 miljard mensen die we in 2050 op aarde tellen, zal twee derde in steden wonen. Er ontstaan steeds meer megasteden op aarde, waar meer dan 10 miljoen mensen in wonen. Het aantal megasteden blijft groeien. Maar hoe blijven de snel groeiende steden duurzaam, leefbaar en productief?</a:t>
            </a:r>
          </a:p>
          <a:p>
            <a:endParaRPr lang="nl-NL" b="1" dirty="0">
              <a:solidFill>
                <a:schemeClr val="accent1"/>
              </a:solidFill>
              <a:latin typeface="Lucida Sans Unicode" panose="020B0602030504020204" pitchFamily="34" charset="0"/>
            </a:endParaRPr>
          </a:p>
          <a:p>
            <a:pPr marL="342900" indent="-342900">
              <a:buAutoNum type="arabicPeriod"/>
            </a:pPr>
            <a:r>
              <a:rPr lang="nl-NL" dirty="0">
                <a:solidFill>
                  <a:schemeClr val="accent1"/>
                </a:solidFill>
              </a:rPr>
              <a:t>Slimme energiesystemen</a:t>
            </a:r>
          </a:p>
          <a:p>
            <a:pPr marL="342900" indent="-342900">
              <a:buAutoNum type="arabicPeriod"/>
            </a:pPr>
            <a:r>
              <a:rPr lang="nl-NL" dirty="0">
                <a:solidFill>
                  <a:schemeClr val="accent1"/>
                </a:solidFill>
              </a:rPr>
              <a:t>Natuur integreren &amp; zelfvoorzienend in voedsel</a:t>
            </a:r>
          </a:p>
          <a:p>
            <a:pPr marL="342900" indent="-342900">
              <a:buAutoNum type="arabicPeriod"/>
            </a:pPr>
            <a:r>
              <a:rPr lang="nl-NL" dirty="0">
                <a:solidFill>
                  <a:schemeClr val="accent1"/>
                </a:solidFill>
              </a:rPr>
              <a:t>Duurzame ‘last </a:t>
            </a:r>
            <a:r>
              <a:rPr lang="nl-NL" dirty="0" err="1">
                <a:solidFill>
                  <a:schemeClr val="accent1"/>
                </a:solidFill>
              </a:rPr>
              <a:t>mile</a:t>
            </a:r>
            <a:r>
              <a:rPr lang="nl-NL" dirty="0">
                <a:solidFill>
                  <a:schemeClr val="accent1"/>
                </a:solidFill>
              </a:rPr>
              <a:t>’ (stads logistiek)</a:t>
            </a:r>
          </a:p>
          <a:p>
            <a:pPr marL="342900" indent="-342900">
              <a:buAutoNum type="arabicPeriod"/>
            </a:pPr>
            <a:r>
              <a:rPr lang="nl-NL" dirty="0">
                <a:solidFill>
                  <a:schemeClr val="accent1"/>
                </a:solidFill>
              </a:rPr>
              <a:t>Betere omgang met water</a:t>
            </a:r>
          </a:p>
          <a:p>
            <a:pPr marL="342900" indent="-342900">
              <a:buAutoNum type="arabicPeriod"/>
            </a:pPr>
            <a:r>
              <a:rPr lang="nl-NL" dirty="0">
                <a:solidFill>
                  <a:schemeClr val="accent1"/>
                </a:solidFill>
              </a:rPr>
              <a:t>Goed omgaan met groei wereldbevolking en vergrijzing  </a:t>
            </a:r>
          </a:p>
          <a:p>
            <a:pPr marL="342900" indent="-342900">
              <a:buAutoNum type="arabicPeriod"/>
            </a:pPr>
            <a:r>
              <a:rPr lang="nl-NL" dirty="0">
                <a:solidFill>
                  <a:schemeClr val="accent1"/>
                </a:solidFill>
              </a:rPr>
              <a:t>Smart </a:t>
            </a:r>
            <a:r>
              <a:rPr lang="nl-NL" dirty="0" err="1">
                <a:solidFill>
                  <a:schemeClr val="accent1"/>
                </a:solidFill>
              </a:rPr>
              <a:t>city’s</a:t>
            </a:r>
            <a:r>
              <a:rPr lang="nl-NL" dirty="0">
                <a:solidFill>
                  <a:schemeClr val="accent1"/>
                </a:solidFill>
              </a:rPr>
              <a:t> en society ’s creëren </a:t>
            </a:r>
          </a:p>
          <a:p>
            <a:endParaRPr lang="nl-NL" dirty="0"/>
          </a:p>
          <a:p>
            <a:r>
              <a:rPr lang="nl-NL" dirty="0"/>
              <a:t>Bron: </a:t>
            </a:r>
          </a:p>
          <a:p>
            <a:r>
              <a:rPr lang="nl-NL" dirty="0">
                <a:hlinkClick r:id="rId4"/>
              </a:rPr>
              <a:t>https://thebluedeal.nl/trends-voor-de-toekomstige-steden-future-cities/</a:t>
            </a:r>
            <a:r>
              <a:rPr lang="nl-NL" dirty="0"/>
              <a:t> </a:t>
            </a:r>
          </a:p>
        </p:txBody>
      </p:sp>
      <p:pic>
        <p:nvPicPr>
          <p:cNvPr id="3" name="Audio 2">
            <a:hlinkClick r:id="" action="ppaction://media"/>
            <a:extLst>
              <a:ext uri="{FF2B5EF4-FFF2-40B4-BE49-F238E27FC236}">
                <a16:creationId xmlns:a16="http://schemas.microsoft.com/office/drawing/2014/main" id="{6071AEC4-DCBB-424C-8415-2C5FBA4D0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96999415"/>
      </p:ext>
    </p:extLst>
  </p:cSld>
  <p:clrMapOvr>
    <a:masterClrMapping/>
  </p:clrMapOvr>
  <mc:AlternateContent xmlns:mc="http://schemas.openxmlformats.org/markup-compatibility/2006">
    <mc:Choice xmlns:p14="http://schemas.microsoft.com/office/powerpoint/2010/main" Requires="p14">
      <p:transition spd="slow" p14:dur="2000" advTm="23227"/>
    </mc:Choice>
    <mc:Fallback>
      <p:transition spd="slow" advTm="2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a:extLst>
              <a:ext uri="{FF2B5EF4-FFF2-40B4-BE49-F238E27FC236}">
                <a16:creationId xmlns:a16="http://schemas.microsoft.com/office/drawing/2014/main" id="{F7FBD66F-7322-4CC8-8ADE-7E8BE8B6BB2B}"/>
              </a:ext>
            </a:extLst>
          </p:cNvPr>
          <p:cNvSpPr/>
          <p:nvPr/>
        </p:nvSpPr>
        <p:spPr>
          <a:xfrm>
            <a:off x="1033272" y="954284"/>
            <a:ext cx="10513106" cy="294343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dirty="0" err="1">
                <a:solidFill>
                  <a:schemeClr val="tx1"/>
                </a:solidFill>
                <a:latin typeface="+mj-lt"/>
                <a:ea typeface="+mj-ea"/>
                <a:cs typeface="+mj-cs"/>
              </a:rPr>
              <a:t>Thema</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deze</a:t>
            </a:r>
            <a:r>
              <a:rPr lang="en-US" sz="5000" kern="1200" dirty="0">
                <a:solidFill>
                  <a:schemeClr val="tx1"/>
                </a:solidFill>
                <a:latin typeface="+mj-lt"/>
                <a:ea typeface="+mj-ea"/>
                <a:cs typeface="+mj-cs"/>
              </a:rPr>
              <a:t> week: ‘</a:t>
            </a:r>
            <a:r>
              <a:rPr lang="en-US" sz="5000" kern="1200" dirty="0" err="1">
                <a:solidFill>
                  <a:schemeClr val="tx1"/>
                </a:solidFill>
                <a:latin typeface="+mj-lt"/>
                <a:ea typeface="+mj-ea"/>
                <a:cs typeface="+mj-cs"/>
              </a:rPr>
              <a:t>Allerlei</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culturen</a:t>
            </a:r>
            <a:r>
              <a:rPr lang="en-US" sz="5000" kern="1200" dirty="0">
                <a:solidFill>
                  <a:schemeClr val="tx1"/>
                </a:solidFill>
                <a:latin typeface="+mj-lt"/>
                <a:ea typeface="+mj-ea"/>
                <a:cs typeface="+mj-cs"/>
              </a:rPr>
              <a:t> in de </a:t>
            </a:r>
            <a:r>
              <a:rPr lang="en-US" sz="5000" kern="1200" dirty="0" err="1">
                <a:solidFill>
                  <a:schemeClr val="tx1"/>
                </a:solidFill>
                <a:latin typeface="+mj-lt"/>
                <a:ea typeface="+mj-ea"/>
                <a:cs typeface="+mj-cs"/>
              </a:rPr>
              <a:t>stad</a:t>
            </a:r>
            <a:r>
              <a:rPr lang="en-US" sz="5000" kern="1200" dirty="0">
                <a:solidFill>
                  <a:schemeClr val="tx1"/>
                </a:solidFill>
                <a:latin typeface="+mj-lt"/>
                <a:ea typeface="+mj-ea"/>
                <a:cs typeface="+mj-cs"/>
              </a:rPr>
              <a:t> van de </a:t>
            </a:r>
            <a:r>
              <a:rPr lang="en-US" sz="5000" kern="1200" dirty="0" err="1">
                <a:solidFill>
                  <a:schemeClr val="tx1"/>
                </a:solidFill>
                <a:latin typeface="+mj-lt"/>
                <a:ea typeface="+mj-ea"/>
                <a:cs typeface="+mj-cs"/>
              </a:rPr>
              <a:t>toekomst</a:t>
            </a:r>
            <a:r>
              <a:rPr lang="en-US" sz="5000" kern="1200" dirty="0">
                <a:solidFill>
                  <a:schemeClr val="tx1"/>
                </a:solidFill>
                <a:latin typeface="+mj-lt"/>
                <a:ea typeface="+mj-ea"/>
                <a:cs typeface="+mj-cs"/>
              </a:rPr>
              <a:t>’ met </a:t>
            </a:r>
            <a:r>
              <a:rPr lang="en-US" sz="5000" kern="1200" dirty="0" err="1">
                <a:solidFill>
                  <a:schemeClr val="tx1"/>
                </a:solidFill>
                <a:latin typeface="+mj-lt"/>
                <a:ea typeface="+mj-ea"/>
                <a:cs typeface="+mj-cs"/>
              </a:rPr>
              <a:t>een</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aantal</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begrippen</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uit</a:t>
            </a:r>
            <a:r>
              <a:rPr lang="en-US" sz="5000" kern="1200" dirty="0">
                <a:solidFill>
                  <a:schemeClr val="tx1"/>
                </a:solidFill>
                <a:latin typeface="+mj-lt"/>
                <a:ea typeface="+mj-ea"/>
                <a:cs typeface="+mj-cs"/>
              </a:rPr>
              <a:t> de </a:t>
            </a:r>
            <a:r>
              <a:rPr lang="en-US" sz="5000" kern="1200" dirty="0" err="1">
                <a:solidFill>
                  <a:schemeClr val="tx1"/>
                </a:solidFill>
                <a:latin typeface="+mj-lt"/>
                <a:ea typeface="+mj-ea"/>
                <a:cs typeface="+mj-cs"/>
              </a:rPr>
              <a:t>begrippenlijst</a:t>
            </a:r>
            <a:r>
              <a:rPr lang="en-US" sz="5000" kern="1200" dirty="0">
                <a:solidFill>
                  <a:schemeClr val="tx1"/>
                </a:solidFill>
                <a:latin typeface="+mj-lt"/>
                <a:ea typeface="+mj-ea"/>
                <a:cs typeface="+mj-cs"/>
              </a:rPr>
              <a:t>. </a:t>
            </a:r>
          </a:p>
        </p:txBody>
      </p:sp>
      <p:sp>
        <p:nvSpPr>
          <p:cNvPr id="9" name="Rectangle 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2"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hthoek 4">
            <a:extLst>
              <a:ext uri="{FF2B5EF4-FFF2-40B4-BE49-F238E27FC236}">
                <a16:creationId xmlns:a16="http://schemas.microsoft.com/office/drawing/2014/main" id="{71C3AE5B-7144-43F2-A6A7-0F0FFBD02340}"/>
              </a:ext>
            </a:extLst>
          </p:cNvPr>
          <p:cNvSpPr/>
          <p:nvPr/>
        </p:nvSpPr>
        <p:spPr>
          <a:xfrm>
            <a:off x="1305255" y="4350289"/>
            <a:ext cx="4984570" cy="369332"/>
          </a:xfrm>
          <a:prstGeom prst="rect">
            <a:avLst/>
          </a:prstGeom>
        </p:spPr>
        <p:txBody>
          <a:bodyPr wrap="none">
            <a:spAutoFit/>
          </a:bodyPr>
          <a:lstStyle/>
          <a:p>
            <a:r>
              <a:rPr lang="nl-NL" dirty="0">
                <a:hlinkClick r:id="rId4"/>
              </a:rPr>
              <a:t>https://www.youtube.com/watch?v=BELNmsxSajM</a:t>
            </a:r>
            <a:endParaRPr lang="nl-NL" dirty="0"/>
          </a:p>
        </p:txBody>
      </p:sp>
      <p:sp>
        <p:nvSpPr>
          <p:cNvPr id="6" name="Tekstvak 5">
            <a:extLst>
              <a:ext uri="{FF2B5EF4-FFF2-40B4-BE49-F238E27FC236}">
                <a16:creationId xmlns:a16="http://schemas.microsoft.com/office/drawing/2014/main" id="{0258DB0C-B826-4BF1-909E-0C98BF58ADC9}"/>
              </a:ext>
            </a:extLst>
          </p:cNvPr>
          <p:cNvSpPr txBox="1"/>
          <p:nvPr/>
        </p:nvSpPr>
        <p:spPr>
          <a:xfrm>
            <a:off x="1340859" y="4039787"/>
            <a:ext cx="2954916" cy="369332"/>
          </a:xfrm>
          <a:prstGeom prst="rect">
            <a:avLst/>
          </a:prstGeom>
          <a:noFill/>
        </p:spPr>
        <p:txBody>
          <a:bodyPr wrap="square" rtlCol="0">
            <a:spAutoFit/>
          </a:bodyPr>
          <a:lstStyle/>
          <a:p>
            <a:r>
              <a:rPr lang="nl-NL" dirty="0"/>
              <a:t>Van alle tijden! 1984:  </a:t>
            </a:r>
          </a:p>
        </p:txBody>
      </p:sp>
      <p:pic>
        <p:nvPicPr>
          <p:cNvPr id="8" name="Audio 7">
            <a:hlinkClick r:id="" action="ppaction://media"/>
            <a:extLst>
              <a:ext uri="{FF2B5EF4-FFF2-40B4-BE49-F238E27FC236}">
                <a16:creationId xmlns:a16="http://schemas.microsoft.com/office/drawing/2014/main" id="{BE24FB89-29A3-4B5D-A4EA-FA438C3244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84776395"/>
      </p:ext>
    </p:extLst>
  </p:cSld>
  <p:clrMapOvr>
    <a:masterClrMapping/>
  </p:clrMapOvr>
  <mc:AlternateContent xmlns:mc="http://schemas.openxmlformats.org/markup-compatibility/2006">
    <mc:Choice xmlns:p14="http://schemas.microsoft.com/office/powerpoint/2010/main" Requires="p14">
      <p:transition spd="slow" p14:dur="2000" advTm="24574"/>
    </mc:Choice>
    <mc:Fallback>
      <p:transition spd="slow" advTm="2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A7D2358-7F0E-439F-A123-3CA2D902FAAB}"/>
              </a:ext>
            </a:extLst>
          </p:cNvPr>
          <p:cNvPicPr>
            <a:picLocks noChangeAspect="1"/>
          </p:cNvPicPr>
          <p:nvPr/>
        </p:nvPicPr>
        <p:blipFill rotWithShape="1">
          <a:blip r:embed="rId4"/>
          <a:srcRect r="56528"/>
          <a:stretch/>
        </p:blipFill>
        <p:spPr>
          <a:xfrm>
            <a:off x="9041766" y="240665"/>
            <a:ext cx="2981326" cy="4572000"/>
          </a:xfrm>
          <a:prstGeom prst="rect">
            <a:avLst/>
          </a:prstGeom>
        </p:spPr>
      </p:pic>
      <p:sp>
        <p:nvSpPr>
          <p:cNvPr id="2" name="Rechthoek 1">
            <a:extLst>
              <a:ext uri="{FF2B5EF4-FFF2-40B4-BE49-F238E27FC236}">
                <a16:creationId xmlns:a16="http://schemas.microsoft.com/office/drawing/2014/main" id="{8613DC34-FBFF-4669-96F2-072E0D6D3735}"/>
              </a:ext>
            </a:extLst>
          </p:cNvPr>
          <p:cNvSpPr/>
          <p:nvPr/>
        </p:nvSpPr>
        <p:spPr>
          <a:xfrm>
            <a:off x="514349" y="140029"/>
            <a:ext cx="10963275" cy="7005764"/>
          </a:xfrm>
          <a:prstGeom prst="rect">
            <a:avLst/>
          </a:prstGeom>
        </p:spPr>
        <p:txBody>
          <a:bodyPr wrap="square">
            <a:spAutoFit/>
          </a:bodyPr>
          <a:lstStyle/>
          <a:p>
            <a:pPr>
              <a:lnSpc>
                <a:spcPct val="107000"/>
              </a:lnSpc>
              <a:spcAft>
                <a:spcPts val="800"/>
              </a:spcAft>
            </a:pPr>
            <a:r>
              <a:rPr lang="nl-NL" sz="24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Drie kernelementen van sociale samenhang</a:t>
            </a:r>
          </a:p>
          <a:p>
            <a:pPr marL="342900" lvl="0" indent="-342900">
              <a:lnSpc>
                <a:spcPct val="107000"/>
              </a:lnSpc>
              <a:spcAft>
                <a:spcPts val="0"/>
              </a:spcAft>
              <a:buFont typeface="+mj-lt"/>
              <a:buAutoNum type="arabicPeriod"/>
            </a:pPr>
            <a:r>
              <a:rPr lang="nl-NL"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Participatie</a:t>
            </a:r>
          </a:p>
          <a:p>
            <a:pPr lvl="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Binnen de dimensie participatie gaat het om de mate waarin mensen:</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a. banden of netwerken met elkaar aangaan en elkaar hulp en steun verlenen;</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b. meedoen in maatschappelijke organisaties, zoals het lid zijn van </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verenigingen  en organisaties en zich inzetten als vrijwilliger; </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c. deelnemen aan politieke activiteiten.</a:t>
            </a:r>
          </a:p>
          <a:p>
            <a:pPr marL="457200">
              <a:lnSpc>
                <a:spcPct val="107000"/>
              </a:lnSpc>
              <a:spcAft>
                <a:spcPts val="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nl-NL"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2. Vertrouwen</a:t>
            </a:r>
          </a:p>
          <a:p>
            <a:pPr lvl="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Het vertrouwen wordt ook op drie niveaus vastgesteld: </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a. vertrouwen in andere mensen; </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b. vertrouwen in organisaties;  </a:t>
            </a:r>
          </a:p>
          <a:p>
            <a:pPr marL="457200">
              <a:lnSpc>
                <a:spcPct val="107000"/>
              </a:lnSpc>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c. vertrouwen in de politiek.</a:t>
            </a:r>
          </a:p>
          <a:p>
            <a:pPr marL="457200">
              <a:lnSpc>
                <a:spcPct val="107000"/>
              </a:lnSpc>
              <a:spcAft>
                <a:spcPts val="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nl-NL"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3. Integratie </a:t>
            </a:r>
          </a:p>
          <a:p>
            <a:pPr>
              <a:lnSpc>
                <a:spcPct val="107000"/>
              </a:lnSpc>
              <a:spcAft>
                <a:spcPts val="800"/>
              </a:spcAft>
            </a:pPr>
            <a:r>
              <a:rPr lang="nl-NL" dirty="0"/>
              <a:t>Dit betreft in de eerste plaats de mate waarin </a:t>
            </a:r>
            <a:r>
              <a:rPr lang="nl-NL" i="1" dirty="0"/>
              <a:t>álle leden van een samenleving participeren en vertrouwen hebben</a:t>
            </a:r>
            <a:r>
              <a:rPr lang="nl-NL" dirty="0"/>
              <a:t>. Niet alleen contact en vertrouwen binnen groepen, maar ook tussen groepen is daarbij van belang. Er is sprake van meer integratie in een samenleving als mensen uit verschillende groepen – jongeren, ouderen, hoog- en laagopgeleiden, hogere en lagere inkomens, mensen met uiteenlopende religieuze, culturele of nationale achtergronden – binding hebben met en vertrouwen hebben in elkaar. Dit zal resulteren in meer begrip voor elkaars meningen, gedeelde waarden en normen, en samenwerking tussen bevolkingsgroepen.</a:t>
            </a:r>
          </a:p>
          <a:p>
            <a:pPr lvl="0">
              <a:lnSpc>
                <a:spcPct val="107000"/>
              </a:lnSpc>
              <a:spcAft>
                <a:spcPts val="800"/>
              </a:spcAft>
            </a:pPr>
            <a:endParaRPr lang="nl-NL" b="1"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3041387B-D37D-441B-93EC-ADCD5D766C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95683113"/>
      </p:ext>
    </p:extLst>
  </p:cSld>
  <p:clrMapOvr>
    <a:masterClrMapping/>
  </p:clrMapOvr>
  <mc:AlternateContent xmlns:mc="http://schemas.openxmlformats.org/markup-compatibility/2006">
    <mc:Choice xmlns:p14="http://schemas.microsoft.com/office/powerpoint/2010/main" Requires="p14">
      <p:transition spd="slow" p14:dur="2000" advTm="69473"/>
    </mc:Choice>
    <mc:Fallback>
      <p:transition spd="slow" advTm="69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F7353C9-3C5B-48D8-9FD2-7C3529C17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35ECD1-C49B-42EF-B501-46FBD68631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0"/>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BE67FA63-1DAE-4F4A-BF71-CB51A17DC269}"/>
              </a:ext>
            </a:extLst>
          </p:cNvPr>
          <p:cNvPicPr>
            <a:picLocks noChangeAspect="1"/>
          </p:cNvPicPr>
          <p:nvPr/>
        </p:nvPicPr>
        <p:blipFill rotWithShape="1">
          <a:blip r:embed="rId4"/>
          <a:srcRect t="6878" r="-1" b="18380"/>
          <a:stretch/>
        </p:blipFill>
        <p:spPr>
          <a:xfrm>
            <a:off x="-1" y="685798"/>
            <a:ext cx="12188953" cy="6172202"/>
          </a:xfrm>
          <a:prstGeom prst="rect">
            <a:avLst/>
          </a:prstGeom>
        </p:spPr>
      </p:pic>
      <p:pic>
        <p:nvPicPr>
          <p:cNvPr id="3" name="Audio 2">
            <a:hlinkClick r:id="" action="ppaction://media"/>
            <a:extLst>
              <a:ext uri="{FF2B5EF4-FFF2-40B4-BE49-F238E27FC236}">
                <a16:creationId xmlns:a16="http://schemas.microsoft.com/office/drawing/2014/main" id="{793397DE-8AFC-4954-B48B-52E67CF4A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68174630"/>
      </p:ext>
    </p:extLst>
  </p:cSld>
  <p:clrMapOvr>
    <a:masterClrMapping/>
  </p:clrMapOvr>
  <mc:AlternateContent xmlns:mc="http://schemas.openxmlformats.org/markup-compatibility/2006">
    <mc:Choice xmlns:p14="http://schemas.microsoft.com/office/powerpoint/2010/main" Requires="p14">
      <p:transition spd="slow" p14:dur="2000" advTm="3568"/>
    </mc:Choice>
    <mc:Fallback>
      <p:transition spd="slow" advTm="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3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C16D3AF-9190-4164-B4E7-EC4D37383AD9}"/>
              </a:ext>
            </a:extLst>
          </p:cNvPr>
          <p:cNvSpPr>
            <a:spLocks noGrp="1"/>
          </p:cNvSpPr>
          <p:nvPr>
            <p:ph type="title"/>
          </p:nvPr>
        </p:nvSpPr>
        <p:spPr>
          <a:xfrm>
            <a:off x="9093496" y="618681"/>
            <a:ext cx="2613872" cy="4794567"/>
          </a:xfrm>
        </p:spPr>
        <p:txBody>
          <a:bodyPr>
            <a:normAutofit/>
          </a:bodyPr>
          <a:lstStyle/>
          <a:p>
            <a:r>
              <a:rPr lang="nl-NL" sz="3600">
                <a:solidFill>
                  <a:srgbClr val="FFFFFF"/>
                </a:solidFill>
              </a:rPr>
              <a:t>3. Link tussen Better life index en cohesie </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5C73FD27-E5E8-4031-9C92-14B10CF1C9BE}"/>
              </a:ext>
            </a:extLst>
          </p:cNvPr>
          <p:cNvPicPr>
            <a:picLocks noChangeAspect="1"/>
          </p:cNvPicPr>
          <p:nvPr/>
        </p:nvPicPr>
        <p:blipFill rotWithShape="1">
          <a:blip r:embed="rId4"/>
          <a:srcRect l="15421" r="779" b="-2"/>
          <a:stretch/>
        </p:blipFill>
        <p:spPr>
          <a:xfrm>
            <a:off x="976251" y="942538"/>
            <a:ext cx="7163222" cy="4808332"/>
          </a:xfrm>
          <a:prstGeom prst="rect">
            <a:avLst/>
          </a:prstGeom>
          <a:effectLst/>
        </p:spPr>
      </p:pic>
      <p:pic>
        <p:nvPicPr>
          <p:cNvPr id="3" name="Audio 2">
            <a:hlinkClick r:id="" action="ppaction://media"/>
            <a:extLst>
              <a:ext uri="{FF2B5EF4-FFF2-40B4-BE49-F238E27FC236}">
                <a16:creationId xmlns:a16="http://schemas.microsoft.com/office/drawing/2014/main" id="{C909FC48-1147-4766-B327-76BC39E92C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2798320"/>
      </p:ext>
    </p:extLst>
  </p:cSld>
  <p:clrMapOvr>
    <a:masterClrMapping/>
  </p:clrMapOvr>
  <mc:AlternateContent xmlns:mc="http://schemas.openxmlformats.org/markup-compatibility/2006">
    <mc:Choice xmlns:p14="http://schemas.microsoft.com/office/powerpoint/2010/main" Requires="p14">
      <p:transition spd="slow" p14:dur="2000" advTm="67225"/>
    </mc:Choice>
    <mc:Fallback>
      <p:transition spd="slow" advTm="6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E187347-65D1-4684-9081-C82118DF57FF}"/>
              </a:ext>
            </a:extLst>
          </p:cNvPr>
          <p:cNvSpPr>
            <a:spLocks noGrp="1"/>
          </p:cNvSpPr>
          <p:nvPr>
            <p:ph type="title"/>
          </p:nvPr>
        </p:nvSpPr>
        <p:spPr>
          <a:xfrm>
            <a:off x="371094" y="1161288"/>
            <a:ext cx="3438144" cy="1239012"/>
          </a:xfrm>
        </p:spPr>
        <p:txBody>
          <a:bodyPr anchor="ctr">
            <a:normAutofit/>
          </a:bodyPr>
          <a:lstStyle/>
          <a:p>
            <a:r>
              <a:rPr lang="nl-NL" sz="2800"/>
              <a:t>Vandaag </a:t>
            </a:r>
          </a:p>
        </p:txBody>
      </p:sp>
      <p:sp>
        <p:nvSpPr>
          <p:cNvPr id="15"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D166E083-F525-4AA3-810B-BB986077FC35}"/>
              </a:ext>
            </a:extLst>
          </p:cNvPr>
          <p:cNvSpPr>
            <a:spLocks noGrp="1"/>
          </p:cNvSpPr>
          <p:nvPr>
            <p:ph idx="1"/>
          </p:nvPr>
        </p:nvSpPr>
        <p:spPr>
          <a:xfrm>
            <a:off x="371093" y="2718054"/>
            <a:ext cx="4075435" cy="3207258"/>
          </a:xfrm>
        </p:spPr>
        <p:txBody>
          <a:bodyPr anchor="t">
            <a:normAutofit/>
          </a:bodyPr>
          <a:lstStyle/>
          <a:p>
            <a:r>
              <a:rPr lang="nl-NL" sz="2000" dirty="0"/>
              <a:t>Huiswerkopdrachten </a:t>
            </a:r>
          </a:p>
          <a:p>
            <a:r>
              <a:rPr lang="nl-NL" sz="2000" dirty="0"/>
              <a:t>Rode lijn door de lessen heen </a:t>
            </a:r>
          </a:p>
          <a:p>
            <a:r>
              <a:rPr lang="nl-NL" sz="2000" dirty="0"/>
              <a:t>Begrippen op een rijtje </a:t>
            </a:r>
          </a:p>
          <a:p>
            <a:r>
              <a:rPr lang="nl-NL" sz="2000" dirty="0"/>
              <a:t>Vragen? </a:t>
            </a:r>
          </a:p>
          <a:p>
            <a:endParaRPr lang="nl-NL" sz="1700" dirty="0"/>
          </a:p>
        </p:txBody>
      </p:sp>
      <p:pic>
        <p:nvPicPr>
          <p:cNvPr id="4" name="Afbeelding 3">
            <a:extLst>
              <a:ext uri="{FF2B5EF4-FFF2-40B4-BE49-F238E27FC236}">
                <a16:creationId xmlns:a16="http://schemas.microsoft.com/office/drawing/2014/main" id="{E36D0461-3D22-4D8F-8300-5567E0DFC081}"/>
              </a:ext>
            </a:extLst>
          </p:cNvPr>
          <p:cNvPicPr>
            <a:picLocks noChangeAspect="1"/>
          </p:cNvPicPr>
          <p:nvPr/>
        </p:nvPicPr>
        <p:blipFill>
          <a:blip r:embed="rId2"/>
          <a:stretch>
            <a:fillRect/>
          </a:stretch>
        </p:blipFill>
        <p:spPr>
          <a:xfrm>
            <a:off x="4901184" y="1559067"/>
            <a:ext cx="6922008" cy="3840449"/>
          </a:xfrm>
          <a:prstGeom prst="rect">
            <a:avLst/>
          </a:prstGeom>
        </p:spPr>
      </p:pic>
    </p:spTree>
    <p:extLst>
      <p:ext uri="{BB962C8B-B14F-4D97-AF65-F5344CB8AC3E}">
        <p14:creationId xmlns:p14="http://schemas.microsoft.com/office/powerpoint/2010/main" val="99624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97D2C65-9803-40CB-B184-83EA5C880413}"/>
              </a:ext>
            </a:extLst>
          </p:cNvPr>
          <p:cNvSpPr/>
          <p:nvPr/>
        </p:nvSpPr>
        <p:spPr>
          <a:xfrm>
            <a:off x="666749" y="993338"/>
            <a:ext cx="10248899" cy="1200329"/>
          </a:xfrm>
          <a:prstGeom prst="rect">
            <a:avLst/>
          </a:prstGeom>
        </p:spPr>
        <p:txBody>
          <a:bodyPr wrap="square">
            <a:spAutoFit/>
          </a:bodyPr>
          <a:lstStyle/>
          <a:p>
            <a:r>
              <a:rPr lang="en-US" dirty="0">
                <a:solidFill>
                  <a:schemeClr val="accent1"/>
                </a:solidFill>
              </a:rPr>
              <a:t>The Better Life Index </a:t>
            </a:r>
            <a:r>
              <a:rPr lang="en-US" dirty="0"/>
              <a:t>is designed to let you </a:t>
            </a:r>
            <a:r>
              <a:rPr lang="en-US" dirty="0" err="1"/>
              <a:t>visualise</a:t>
            </a:r>
            <a:r>
              <a:rPr lang="en-US" dirty="0"/>
              <a:t> and compare some of the key factors – like education, housing, environment, and so on – that contribute to well-being in OECD countries. It’s an interactive tool that allows you to see how countries perform according to the importance you give to each of 11 topics that make for a better life. </a:t>
            </a:r>
            <a:endParaRPr lang="nl-NL" dirty="0"/>
          </a:p>
        </p:txBody>
      </p:sp>
      <p:sp>
        <p:nvSpPr>
          <p:cNvPr id="3" name="Rechthoek 2">
            <a:extLst>
              <a:ext uri="{FF2B5EF4-FFF2-40B4-BE49-F238E27FC236}">
                <a16:creationId xmlns:a16="http://schemas.microsoft.com/office/drawing/2014/main" id="{C4BCDEAC-5E9D-4513-B569-ECB2A02D079D}"/>
              </a:ext>
            </a:extLst>
          </p:cNvPr>
          <p:cNvSpPr/>
          <p:nvPr/>
        </p:nvSpPr>
        <p:spPr>
          <a:xfrm>
            <a:off x="666750" y="2448342"/>
            <a:ext cx="10458450" cy="3416320"/>
          </a:xfrm>
          <a:prstGeom prst="rect">
            <a:avLst/>
          </a:prstGeom>
        </p:spPr>
        <p:txBody>
          <a:bodyPr wrap="square">
            <a:spAutoFit/>
          </a:bodyPr>
          <a:lstStyle/>
          <a:p>
            <a:r>
              <a:rPr lang="en-US" dirty="0"/>
              <a:t>Why is Better Life Index relevant?</a:t>
            </a:r>
          </a:p>
          <a:p>
            <a:r>
              <a:rPr lang="en-US" dirty="0"/>
              <a:t>Well-being is a multidimensional concept that deserves a multi-dimensional measure. However, extracting a single story from a very complex picture can be challenging. The advantage of composite indices is that they can provide an easy-to-read overview of well-being patterns.</a:t>
            </a:r>
          </a:p>
          <a:p>
            <a:endParaRPr lang="en-US" dirty="0"/>
          </a:p>
          <a:p>
            <a:r>
              <a:rPr lang="en-US" dirty="0"/>
              <a:t>The 11 topics of well-being used in the Index have been chosen in accordance with theory, practice and consultation on the issue of how-to best measure well-being from a comparative perspective. Read about this in greater detail in our companion publication, How's Life? – Measuring Well-Being. From a statistical point of view, the Index relies on best practices for building composite indicators. The Index is robust to various methodological assumptions.</a:t>
            </a:r>
          </a:p>
          <a:p>
            <a:endParaRPr lang="en-US" dirty="0"/>
          </a:p>
          <a:p>
            <a:r>
              <a:rPr lang="en-US" dirty="0" err="1"/>
              <a:t>Bron</a:t>
            </a:r>
            <a:r>
              <a:rPr lang="en-US" dirty="0"/>
              <a:t>: </a:t>
            </a:r>
            <a:endParaRPr lang="nl-NL" dirty="0"/>
          </a:p>
        </p:txBody>
      </p:sp>
      <p:sp>
        <p:nvSpPr>
          <p:cNvPr id="4" name="Rechthoek 3">
            <a:extLst>
              <a:ext uri="{FF2B5EF4-FFF2-40B4-BE49-F238E27FC236}">
                <a16:creationId xmlns:a16="http://schemas.microsoft.com/office/drawing/2014/main" id="{DEA2485A-D1B4-4083-8457-03F2B0319FD6}"/>
              </a:ext>
            </a:extLst>
          </p:cNvPr>
          <p:cNvSpPr/>
          <p:nvPr/>
        </p:nvSpPr>
        <p:spPr>
          <a:xfrm>
            <a:off x="666749" y="5837872"/>
            <a:ext cx="9896475" cy="369332"/>
          </a:xfrm>
          <a:prstGeom prst="rect">
            <a:avLst/>
          </a:prstGeom>
        </p:spPr>
        <p:txBody>
          <a:bodyPr wrap="square">
            <a:spAutoFit/>
          </a:bodyPr>
          <a:lstStyle/>
          <a:p>
            <a:r>
              <a:rPr lang="nl-NL" dirty="0"/>
              <a:t>http://www.oecdbetterlifeindex.org/about/better-life-initiative/</a:t>
            </a:r>
          </a:p>
        </p:txBody>
      </p:sp>
      <p:pic>
        <p:nvPicPr>
          <p:cNvPr id="5" name="Audio 4">
            <a:hlinkClick r:id="" action="ppaction://media"/>
            <a:extLst>
              <a:ext uri="{FF2B5EF4-FFF2-40B4-BE49-F238E27FC236}">
                <a16:creationId xmlns:a16="http://schemas.microsoft.com/office/drawing/2014/main" id="{091342E9-4D55-4C83-B764-88038F1A4E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0064213"/>
      </p:ext>
    </p:extLst>
  </p:cSld>
  <p:clrMapOvr>
    <a:masterClrMapping/>
  </p:clrMapOvr>
  <mc:AlternateContent xmlns:mc="http://schemas.openxmlformats.org/markup-compatibility/2006">
    <mc:Choice xmlns:p14="http://schemas.microsoft.com/office/powerpoint/2010/main" Requires="p14">
      <p:transition spd="slow" p14:dur="2000" advTm="3305"/>
    </mc:Choice>
    <mc:Fallback>
      <p:transition spd="slow" advTm="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85EA699-25EE-468E-A02E-53D3476B6D9F}"/>
              </a:ext>
            </a:extLst>
          </p:cNvPr>
          <p:cNvSpPr txBox="1"/>
          <p:nvPr/>
        </p:nvSpPr>
        <p:spPr>
          <a:xfrm>
            <a:off x="809625" y="843677"/>
            <a:ext cx="8791575" cy="2585323"/>
          </a:xfrm>
          <a:prstGeom prst="rect">
            <a:avLst/>
          </a:prstGeom>
          <a:noFill/>
        </p:spPr>
        <p:txBody>
          <a:bodyPr wrap="square" rtlCol="0">
            <a:spAutoFit/>
          </a:bodyPr>
          <a:lstStyle/>
          <a:p>
            <a:r>
              <a:rPr lang="nl-NL" sz="2400" dirty="0"/>
              <a:t>Voor de volledigheid; we hebben ook nog uitstapjes gemaakt naar thema’s die betrekking hebben op kwetsbare groepen en het werken met die groepen:</a:t>
            </a:r>
          </a:p>
          <a:p>
            <a:endParaRPr lang="nl-NL" sz="2400" dirty="0"/>
          </a:p>
          <a:p>
            <a:pPr marL="285750" indent="-285750">
              <a:buFontTx/>
              <a:buChar char="-"/>
            </a:pPr>
            <a:r>
              <a:rPr lang="nl-NL" sz="2400" dirty="0"/>
              <a:t>Werken met sociale groepen </a:t>
            </a:r>
          </a:p>
          <a:p>
            <a:pPr marL="285750" indent="-285750">
              <a:buFontTx/>
              <a:buChar char="-"/>
            </a:pPr>
            <a:r>
              <a:rPr lang="nl-NL" sz="2400" dirty="0"/>
              <a:t>Armoede en de impact ervan </a:t>
            </a:r>
          </a:p>
          <a:p>
            <a:pPr marL="285750" indent="-285750">
              <a:buFontTx/>
              <a:buChar char="-"/>
            </a:pPr>
            <a:endParaRPr lang="nl-NL" dirty="0"/>
          </a:p>
        </p:txBody>
      </p:sp>
      <p:pic>
        <p:nvPicPr>
          <p:cNvPr id="3" name="Afbeelding 2">
            <a:extLst>
              <a:ext uri="{FF2B5EF4-FFF2-40B4-BE49-F238E27FC236}">
                <a16:creationId xmlns:a16="http://schemas.microsoft.com/office/drawing/2014/main" id="{5568F525-DC24-4792-9F67-0B59202D47AF}"/>
              </a:ext>
            </a:extLst>
          </p:cNvPr>
          <p:cNvPicPr>
            <a:picLocks noChangeAspect="1"/>
          </p:cNvPicPr>
          <p:nvPr/>
        </p:nvPicPr>
        <p:blipFill>
          <a:blip r:embed="rId4"/>
          <a:stretch>
            <a:fillRect/>
          </a:stretch>
        </p:blipFill>
        <p:spPr>
          <a:xfrm>
            <a:off x="7887013" y="3952876"/>
            <a:ext cx="3757299" cy="2500312"/>
          </a:xfrm>
          <a:prstGeom prst="rect">
            <a:avLst/>
          </a:prstGeom>
        </p:spPr>
      </p:pic>
      <p:pic>
        <p:nvPicPr>
          <p:cNvPr id="4" name="Audio 3">
            <a:hlinkClick r:id="" action="ppaction://media"/>
            <a:extLst>
              <a:ext uri="{FF2B5EF4-FFF2-40B4-BE49-F238E27FC236}">
                <a16:creationId xmlns:a16="http://schemas.microsoft.com/office/drawing/2014/main" id="{04CAE925-B210-4868-9B22-2253F2FB1C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03990557"/>
      </p:ext>
    </p:extLst>
  </p:cSld>
  <p:clrMapOvr>
    <a:masterClrMapping/>
  </p:clrMapOvr>
  <mc:AlternateContent xmlns:mc="http://schemas.openxmlformats.org/markup-compatibility/2006">
    <mc:Choice xmlns:p14="http://schemas.microsoft.com/office/powerpoint/2010/main" Requires="p14">
      <p:transition spd="slow" p14:dur="2000" advTm="38140"/>
    </mc:Choice>
    <mc:Fallback>
      <p:transition spd="slow" advTm="38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8455AE-4F96-479E-9121-375F07B70C9E}"/>
              </a:ext>
            </a:extLst>
          </p:cNvPr>
          <p:cNvSpPr>
            <a:spLocks noGrp="1"/>
          </p:cNvSpPr>
          <p:nvPr>
            <p:ph type="title"/>
          </p:nvPr>
        </p:nvSpPr>
        <p:spPr/>
        <p:txBody>
          <a:bodyPr/>
          <a:lstStyle/>
          <a:p>
            <a:r>
              <a:rPr lang="nl-NL" dirty="0"/>
              <a:t>Even pauze en over 5 minuten terug voor een rondje vragen! </a:t>
            </a:r>
          </a:p>
        </p:txBody>
      </p:sp>
      <p:sp>
        <p:nvSpPr>
          <p:cNvPr id="3" name="Tijdelijke aanduiding voor tekst 2">
            <a:extLst>
              <a:ext uri="{FF2B5EF4-FFF2-40B4-BE49-F238E27FC236}">
                <a16:creationId xmlns:a16="http://schemas.microsoft.com/office/drawing/2014/main" id="{E2D47B98-6B8E-4DD7-A56F-145362DE77D5}"/>
              </a:ext>
            </a:extLst>
          </p:cNvPr>
          <p:cNvSpPr>
            <a:spLocks noGrp="1"/>
          </p:cNvSpPr>
          <p:nvPr>
            <p:ph type="body" idx="1"/>
          </p:nvPr>
        </p:nvSpPr>
        <p:spPr/>
        <p:txBody>
          <a:bodyPr/>
          <a:lstStyle/>
          <a:p>
            <a:r>
              <a:rPr lang="nl-NL" dirty="0"/>
              <a:t>Tot zo </a:t>
            </a:r>
            <a:r>
              <a:rPr lang="nl-NL" dirty="0">
                <a:sym typeface="Wingdings" panose="05000000000000000000" pitchFamily="2" charset="2"/>
              </a:rPr>
              <a:t> </a:t>
            </a:r>
            <a:endParaRPr lang="nl-NL" dirty="0"/>
          </a:p>
        </p:txBody>
      </p:sp>
      <p:pic>
        <p:nvPicPr>
          <p:cNvPr id="4" name="Audio 3">
            <a:hlinkClick r:id="" action="ppaction://media"/>
            <a:extLst>
              <a:ext uri="{FF2B5EF4-FFF2-40B4-BE49-F238E27FC236}">
                <a16:creationId xmlns:a16="http://schemas.microsoft.com/office/drawing/2014/main" id="{837CDB4D-6C4A-43E5-99DB-6372426C37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44204769"/>
      </p:ext>
    </p:extLst>
  </p:cSld>
  <p:clrMapOvr>
    <a:masterClrMapping/>
  </p:clrMapOvr>
  <mc:AlternateContent xmlns:mc="http://schemas.openxmlformats.org/markup-compatibility/2006">
    <mc:Choice xmlns:p14="http://schemas.microsoft.com/office/powerpoint/2010/main" Requires="p14">
      <p:transition spd="slow" p14:dur="2000" advTm="15756"/>
    </mc:Choice>
    <mc:Fallback>
      <p:transition spd="slow" advTm="1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1A1594-8D87-4287-A293-733EE87C07C1}"/>
              </a:ext>
            </a:extLst>
          </p:cNvPr>
          <p:cNvSpPr>
            <a:spLocks noGrp="1"/>
          </p:cNvSpPr>
          <p:nvPr>
            <p:ph type="title"/>
          </p:nvPr>
        </p:nvSpPr>
        <p:spPr/>
        <p:txBody>
          <a:bodyPr>
            <a:normAutofit fontScale="90000"/>
          </a:bodyPr>
          <a:lstStyle/>
          <a:p>
            <a:r>
              <a:rPr lang="nl-NL"/>
              <a:t>Vragen over onderdelen die besproken zijn?</a:t>
            </a:r>
            <a:endParaRPr lang="nl-NL" dirty="0"/>
          </a:p>
        </p:txBody>
      </p:sp>
      <p:pic>
        <p:nvPicPr>
          <p:cNvPr id="4" name="Tijdelijke aanduiding voor inhoud 3">
            <a:extLst>
              <a:ext uri="{FF2B5EF4-FFF2-40B4-BE49-F238E27FC236}">
                <a16:creationId xmlns:a16="http://schemas.microsoft.com/office/drawing/2014/main" id="{A470D817-1616-4D90-BB35-A87901BF0BA4}"/>
              </a:ext>
            </a:extLst>
          </p:cNvPr>
          <p:cNvPicPr>
            <a:picLocks noGrp="1" noChangeAspect="1"/>
          </p:cNvPicPr>
          <p:nvPr>
            <p:ph idx="1"/>
          </p:nvPr>
        </p:nvPicPr>
        <p:blipFill>
          <a:blip r:embed="rId2"/>
          <a:stretch>
            <a:fillRect/>
          </a:stretch>
        </p:blipFill>
        <p:spPr>
          <a:xfrm>
            <a:off x="2225040" y="2682616"/>
            <a:ext cx="6984841" cy="3626744"/>
          </a:xfrm>
          <a:prstGeom prst="rect">
            <a:avLst/>
          </a:prstGeom>
        </p:spPr>
      </p:pic>
    </p:spTree>
    <p:extLst>
      <p:ext uri="{BB962C8B-B14F-4D97-AF65-F5344CB8AC3E}">
        <p14:creationId xmlns:p14="http://schemas.microsoft.com/office/powerpoint/2010/main" val="3317355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A12CD-E1DB-48F9-9817-EB0E0443C91F}"/>
              </a:ext>
            </a:extLst>
          </p:cNvPr>
          <p:cNvSpPr>
            <a:spLocks noGrp="1"/>
          </p:cNvSpPr>
          <p:nvPr>
            <p:ph type="title"/>
          </p:nvPr>
        </p:nvSpPr>
        <p:spPr/>
        <p:txBody>
          <a:bodyPr/>
          <a:lstStyle/>
          <a:p>
            <a:r>
              <a:rPr lang="nl-NL" dirty="0"/>
              <a:t>Begrippenlijst</a:t>
            </a:r>
          </a:p>
        </p:txBody>
      </p:sp>
      <p:sp>
        <p:nvSpPr>
          <p:cNvPr id="3" name="Tijdelijke aanduiding voor tekst 2">
            <a:extLst>
              <a:ext uri="{FF2B5EF4-FFF2-40B4-BE49-F238E27FC236}">
                <a16:creationId xmlns:a16="http://schemas.microsoft.com/office/drawing/2014/main" id="{04A233BA-D5BC-41DB-BEA7-229CE89141FC}"/>
              </a:ext>
            </a:extLst>
          </p:cNvPr>
          <p:cNvSpPr>
            <a:spLocks noGrp="1"/>
          </p:cNvSpPr>
          <p:nvPr>
            <p:ph type="body" idx="1"/>
          </p:nvPr>
        </p:nvSpPr>
        <p:spPr/>
        <p:txBody>
          <a:bodyPr/>
          <a:lstStyle/>
          <a:p>
            <a:r>
              <a:rPr lang="nl-NL" dirty="0"/>
              <a:t>Lj3 p3 </a:t>
            </a:r>
          </a:p>
        </p:txBody>
      </p:sp>
      <p:pic>
        <p:nvPicPr>
          <p:cNvPr id="4" name="Afbeelding 3">
            <a:extLst>
              <a:ext uri="{FF2B5EF4-FFF2-40B4-BE49-F238E27FC236}">
                <a16:creationId xmlns:a16="http://schemas.microsoft.com/office/drawing/2014/main" id="{8E7D2104-FDFE-4DFD-B61E-EE2D3DA45836}"/>
              </a:ext>
            </a:extLst>
          </p:cNvPr>
          <p:cNvPicPr>
            <a:picLocks noChangeAspect="1"/>
          </p:cNvPicPr>
          <p:nvPr/>
        </p:nvPicPr>
        <p:blipFill>
          <a:blip r:embed="rId2"/>
          <a:stretch>
            <a:fillRect/>
          </a:stretch>
        </p:blipFill>
        <p:spPr>
          <a:xfrm>
            <a:off x="7972425" y="640080"/>
            <a:ext cx="2857500" cy="1600200"/>
          </a:xfrm>
          <a:prstGeom prst="rect">
            <a:avLst/>
          </a:prstGeom>
        </p:spPr>
      </p:pic>
    </p:spTree>
    <p:extLst>
      <p:ext uri="{BB962C8B-B14F-4D97-AF65-F5344CB8AC3E}">
        <p14:creationId xmlns:p14="http://schemas.microsoft.com/office/powerpoint/2010/main" val="2777722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AD71A764-B551-4A91-A1C6-D08C27C5DC3C}"/>
              </a:ext>
            </a:extLst>
          </p:cNvPr>
          <p:cNvGraphicFramePr>
            <a:graphicFrameLocks noGrp="1"/>
          </p:cNvGraphicFramePr>
          <p:nvPr>
            <p:extLst>
              <p:ext uri="{D42A27DB-BD31-4B8C-83A1-F6EECF244321}">
                <p14:modId xmlns:p14="http://schemas.microsoft.com/office/powerpoint/2010/main" val="1255514135"/>
              </p:ext>
            </p:extLst>
          </p:nvPr>
        </p:nvGraphicFramePr>
        <p:xfrm>
          <a:off x="742951" y="204739"/>
          <a:ext cx="7781924" cy="6545613"/>
        </p:xfrm>
        <a:graphic>
          <a:graphicData uri="http://schemas.openxmlformats.org/drawingml/2006/table">
            <a:tbl>
              <a:tblPr firstRow="1" firstCol="1" bandRow="1"/>
              <a:tblGrid>
                <a:gridCol w="1047815">
                  <a:extLst>
                    <a:ext uri="{9D8B030D-6E8A-4147-A177-3AD203B41FA5}">
                      <a16:colId xmlns:a16="http://schemas.microsoft.com/office/drawing/2014/main" val="2045621432"/>
                    </a:ext>
                  </a:extLst>
                </a:gridCol>
                <a:gridCol w="4024985">
                  <a:extLst>
                    <a:ext uri="{9D8B030D-6E8A-4147-A177-3AD203B41FA5}">
                      <a16:colId xmlns:a16="http://schemas.microsoft.com/office/drawing/2014/main" val="4107901791"/>
                    </a:ext>
                  </a:extLst>
                </a:gridCol>
                <a:gridCol w="2709124">
                  <a:extLst>
                    <a:ext uri="{9D8B030D-6E8A-4147-A177-3AD203B41FA5}">
                      <a16:colId xmlns:a16="http://schemas.microsoft.com/office/drawing/2014/main" val="2478003894"/>
                    </a:ext>
                  </a:extLst>
                </a:gridCol>
              </a:tblGrid>
              <a:tr h="145448">
                <a:tc>
                  <a:txBody>
                    <a:bodyPr/>
                    <a:lstStyle/>
                    <a:p>
                      <a:pPr>
                        <a:lnSpc>
                          <a:spcPct val="107000"/>
                        </a:lnSpc>
                        <a:spcAft>
                          <a:spcPts val="0"/>
                        </a:spcAft>
                      </a:pPr>
                      <a:r>
                        <a:rPr lang="nl-NL" sz="900">
                          <a:effectLst/>
                          <a:latin typeface="Calibri" panose="020F0502020204030204" pitchFamily="34" charset="0"/>
                          <a:ea typeface="Calibri" panose="020F0502020204030204" pitchFamily="34" charset="0"/>
                          <a:cs typeface="Calibri" panose="020F0502020204030204" pitchFamily="34" charset="0"/>
                        </a:rPr>
                        <a:t>1</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l-NL" sz="900">
                          <a:effectLst/>
                          <a:latin typeface="Calibri" panose="020F0502020204030204" pitchFamily="34" charset="0"/>
                          <a:ea typeface="Calibri" panose="020F0502020204030204" pitchFamily="34" charset="0"/>
                          <a:cs typeface="Calibri" panose="020F0502020204030204" pitchFamily="34" charset="0"/>
                        </a:rPr>
                        <a:t>Excursie Rotterdam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900">
                          <a:effectLst/>
                          <a:latin typeface="Calibri" panose="020F0502020204030204" pitchFamily="34" charset="0"/>
                          <a:ea typeface="Calibri" panose="020F0502020204030204" pitchFamily="34" charset="0"/>
                          <a:cs typeface="Calibri" panose="020F0502020204030204" pitchFamily="34" charset="0"/>
                        </a:rPr>
                        <a:t>Stad van de toekomst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8514027"/>
                  </a:ext>
                </a:extLst>
              </a:tr>
              <a:tr h="704733">
                <a:tc>
                  <a:txBody>
                    <a:bodyPr/>
                    <a:lstStyle/>
                    <a:p>
                      <a:pPr>
                        <a:lnSpc>
                          <a:spcPct val="107000"/>
                        </a:lnSpc>
                        <a:spcAft>
                          <a:spcPts val="0"/>
                        </a:spcAft>
                      </a:pPr>
                      <a:r>
                        <a:rPr lang="nl-NL"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l-NL" sz="900">
                          <a:effectLst/>
                          <a:latin typeface="Calibri" panose="020F0502020204030204" pitchFamily="34" charset="0"/>
                          <a:ea typeface="Calibri" panose="020F0502020204030204" pitchFamily="34" charset="0"/>
                          <a:cs typeface="Calibri" panose="020F0502020204030204" pitchFamily="34" charset="0"/>
                        </a:rPr>
                        <a:t>Terugblik op excursie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a:effectLst/>
                          <a:latin typeface="Calibri" panose="020F0502020204030204" pitchFamily="34" charset="0"/>
                          <a:ea typeface="Calibri" panose="020F0502020204030204" pitchFamily="34" charset="0"/>
                          <a:cs typeface="Calibri" panose="020F0502020204030204" pitchFamily="34" charset="0"/>
                        </a:rPr>
                        <a:t>Aftrap thema en koppeling IBS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Thema is ‘Sociale innovatie in de stad’ </a:t>
                      </a:r>
                    </a:p>
                    <a:p>
                      <a:pPr>
                        <a:lnSpc>
                          <a:spcPct val="107000"/>
                        </a:lnSpc>
                        <a:spcAft>
                          <a:spcPts val="0"/>
                        </a:spcAft>
                      </a:pPr>
                      <a:r>
                        <a:rPr lang="nl-NL" sz="9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nl-NL" sz="900">
                          <a:effectLst/>
                          <a:latin typeface="Calibri" panose="020F0502020204030204" pitchFamily="34" charset="0"/>
                          <a:ea typeface="Calibri" panose="020F0502020204030204" pitchFamily="34" charset="0"/>
                          <a:cs typeface="Calibri" panose="020F0502020204030204" pitchFamily="34" charset="0"/>
                        </a:rPr>
                        <a:t>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Integraal werken aan participatie en belangenbehartiging van kwetsbare groepen.</a:t>
                      </a:r>
                      <a:endParaRPr lang="nl-NL" sz="8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 </a:t>
                      </a:r>
                      <a:endParaRPr lang="nl-NL" sz="8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Sociale innovatie</a:t>
                      </a:r>
                      <a:endParaRPr lang="nl-NL" sz="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a:effectLst/>
                          <a:latin typeface="Calibri" panose="020F0502020204030204" pitchFamily="34" charset="0"/>
                          <a:ea typeface="Calibri" panose="020F0502020204030204" pitchFamily="34" charset="0"/>
                          <a:cs typeface="Calibri" panose="020F0502020204030204" pitchFamily="34" charset="0"/>
                        </a:rPr>
                        <a:t>Innovatie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a:effectLst/>
                          <a:latin typeface="Calibri" panose="020F0502020204030204" pitchFamily="34" charset="0"/>
                          <a:ea typeface="Calibri" panose="020F0502020204030204" pitchFamily="34" charset="0"/>
                          <a:cs typeface="Calibri" panose="020F0502020204030204" pitchFamily="34" charset="0"/>
                        </a:rPr>
                        <a:t>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 </a:t>
                      </a:r>
                      <a:endParaRPr lang="nl-NL" sz="800">
                        <a:effectLst/>
                        <a:latin typeface="Arial" panose="020B060402020202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2735856"/>
                  </a:ext>
                </a:extLst>
              </a:tr>
              <a:tr h="347496">
                <a:tc>
                  <a:txBody>
                    <a:bodyPr/>
                    <a:lstStyle/>
                    <a:p>
                      <a:pPr>
                        <a:lnSpc>
                          <a:spcPct val="107000"/>
                        </a:lnSpc>
                        <a:spcAft>
                          <a:spcPts val="0"/>
                        </a:spcAft>
                      </a:pPr>
                      <a:r>
                        <a:rPr lang="nl-NL"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Steden van de toekomst; impact van stedenbouw op sociale leefbaarheid </a:t>
                      </a: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Globalisering</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Mondialisering</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Segregatie</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Integratie</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Inclusieve stad </a:t>
                      </a:r>
                    </a:p>
                    <a:p>
                      <a:pPr>
                        <a:spcAft>
                          <a:spcPts val="0"/>
                        </a:spcAft>
                      </a:pP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380335"/>
                  </a:ext>
                </a:extLst>
              </a:tr>
              <a:tr h="1517927">
                <a:tc>
                  <a:txBody>
                    <a:bodyPr/>
                    <a:lstStyle/>
                    <a:p>
                      <a:pPr>
                        <a:lnSpc>
                          <a:spcPct val="107000"/>
                        </a:lnSpc>
                        <a:spcAft>
                          <a:spcPts val="0"/>
                        </a:spcAft>
                      </a:pPr>
                      <a:r>
                        <a:rPr lang="nl-NL"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Verdieping op aantal thema’s in de stad van de toekomst </a:t>
                      </a:r>
                    </a:p>
                    <a:p>
                      <a:pPr>
                        <a:lnSpc>
                          <a:spcPct val="107000"/>
                        </a:lnSpc>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”Kwetsbare groepen en verband met Stad voor de toekomst</a:t>
                      </a: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Nu actueel: </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Wijkaanpak </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Smart society</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Energietransitie </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Inclusieve stad </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 </a:t>
                      </a:r>
                      <a:r>
                        <a:rPr lang="nl-NL" sz="900" dirty="0">
                          <a:effectLst/>
                          <a:latin typeface="Calibri" panose="020F0502020204030204" pitchFamily="34" charset="0"/>
                          <a:ea typeface="Calibri" panose="020F0502020204030204" pitchFamily="34" charset="0"/>
                          <a:cs typeface="Calibri" panose="020F0502020204030204" pitchFamily="34" charset="0"/>
                        </a:rPr>
                        <a:t>Armoede in NL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dirty="0">
                          <a:effectLst/>
                          <a:latin typeface="Calibri" panose="020F0502020204030204" pitchFamily="34" charset="0"/>
                          <a:ea typeface="Calibri" panose="020F0502020204030204" pitchFamily="34" charset="0"/>
                          <a:cs typeface="Calibri" panose="020F0502020204030204" pitchFamily="34" charset="0"/>
                        </a:rPr>
                        <a:t> Gevolgen Armoede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dirty="0">
                          <a:effectLst/>
                          <a:latin typeface="Calibri" panose="020F0502020204030204" pitchFamily="34" charset="0"/>
                          <a:ea typeface="Calibri" panose="020F0502020204030204" pitchFamily="34" charset="0"/>
                          <a:cs typeface="Calibri" panose="020F0502020204030204" pitchFamily="34" charset="0"/>
                        </a:rPr>
                        <a:t> Armoedegrens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dirty="0">
                          <a:effectLst/>
                          <a:latin typeface="Calibri" panose="020F0502020204030204" pitchFamily="34" charset="0"/>
                          <a:ea typeface="Calibri" panose="020F0502020204030204" pitchFamily="34" charset="0"/>
                          <a:cs typeface="Calibri" panose="020F0502020204030204" pitchFamily="34" charset="0"/>
                        </a:rPr>
                        <a:t> Referentiebudget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dirty="0">
                          <a:effectLst/>
                          <a:latin typeface="Calibri" panose="020F0502020204030204" pitchFamily="34" charset="0"/>
                          <a:ea typeface="Calibri" panose="020F0502020204030204" pitchFamily="34" charset="0"/>
                          <a:cs typeface="Calibri" panose="020F0502020204030204" pitchFamily="34" charset="0"/>
                        </a:rPr>
                        <a:t> Basisbehoeftebudget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dirty="0">
                          <a:effectLst/>
                          <a:latin typeface="Calibri" panose="020F0502020204030204" pitchFamily="34" charset="0"/>
                          <a:ea typeface="Calibri" panose="020F0502020204030204" pitchFamily="34" charset="0"/>
                          <a:cs typeface="Calibri" panose="020F0502020204030204" pitchFamily="34" charset="0"/>
                        </a:rPr>
                        <a:t> Niet veel maar toereikend budget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dirty="0">
                          <a:effectLst/>
                          <a:latin typeface="Calibri" panose="020F0502020204030204" pitchFamily="34" charset="0"/>
                          <a:ea typeface="Calibri" panose="020F0502020204030204" pitchFamily="34" charset="0"/>
                          <a:cs typeface="Calibri" panose="020F0502020204030204" pitchFamily="34" charset="0"/>
                        </a:rPr>
                        <a:t>Maatschappelijk isolement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Sociaal Cultureel Planbureau</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 </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573358"/>
                  </a:ext>
                </a:extLst>
              </a:tr>
              <a:tr h="347496">
                <a:tc>
                  <a:txBody>
                    <a:bodyPr/>
                    <a:lstStyle/>
                    <a:p>
                      <a:pPr>
                        <a:lnSpc>
                          <a:spcPct val="107000"/>
                        </a:lnSpc>
                        <a:spcAft>
                          <a:spcPts val="0"/>
                        </a:spcAft>
                      </a:pPr>
                      <a:r>
                        <a:rPr lang="nl-NL"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Thema is ‘Kwetsbare groepen in de stad van de toekomst’</a:t>
                      </a:r>
                    </a:p>
                    <a:p>
                      <a:pPr>
                        <a:lnSpc>
                          <a:spcPct val="107000"/>
                        </a:lnSpc>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Intro I</a:t>
                      </a: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Multicultureel</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Allochtoon</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Autochtoon</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Emigratie</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Immigratie</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8863069"/>
                  </a:ext>
                </a:extLst>
              </a:tr>
              <a:tr h="625493">
                <a:tc>
                  <a:txBody>
                    <a:bodyPr/>
                    <a:lstStyle/>
                    <a:p>
                      <a:pPr>
                        <a:lnSpc>
                          <a:spcPct val="107000"/>
                        </a:lnSpc>
                        <a:spcAft>
                          <a:spcPts val="0"/>
                        </a:spcAft>
                      </a:pPr>
                      <a:r>
                        <a:rPr lang="nl-NL"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Thema ‘Werken met groepen’</a:t>
                      </a: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Socialisatie</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Normen en waarden</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Groepsproces</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Verstoorde groepscohesie</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Sociogram</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Cohesie</a:t>
                      </a: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Groepscohesie</a:t>
                      </a:r>
                    </a:p>
                    <a:p>
                      <a:pPr>
                        <a:spcAft>
                          <a:spcPts val="0"/>
                        </a:spcAft>
                      </a:pPr>
                      <a:endParaRPr lang="nl-NL" sz="800" dirty="0">
                        <a:effectLst/>
                        <a:latin typeface="Arial" panose="020B060402020202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385991"/>
                  </a:ext>
                </a:extLst>
              </a:tr>
              <a:tr h="219818">
                <a:tc>
                  <a:txBody>
                    <a:bodyPr/>
                    <a:lstStyle/>
                    <a:p>
                      <a:pPr>
                        <a:lnSpc>
                          <a:spcPct val="107000"/>
                        </a:lnSpc>
                        <a:spcAft>
                          <a:spcPts val="0"/>
                        </a:spcAft>
                      </a:pPr>
                      <a:r>
                        <a:rPr lang="nl-NL"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Rode draad van de lessen  </a:t>
                      </a: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Rode draad</a:t>
                      </a:r>
                    </a:p>
                    <a:p>
                      <a:pPr>
                        <a:lnSpc>
                          <a:spcPct val="107000"/>
                        </a:lnSpc>
                        <a:spcAft>
                          <a:spcPts val="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Overzicht van alle begrippen </a:t>
                      </a: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640425"/>
                  </a:ext>
                </a:extLst>
              </a:tr>
              <a:tr h="442926">
                <a:tc>
                  <a:txBody>
                    <a:bodyPr/>
                    <a:lstStyle/>
                    <a:p>
                      <a:pPr>
                        <a:lnSpc>
                          <a:spcPct val="107000"/>
                        </a:lnSpc>
                        <a:spcAft>
                          <a:spcPts val="0"/>
                        </a:spcAft>
                      </a:pPr>
                      <a:r>
                        <a:rPr lang="nl-NL" sz="90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l-NL" sz="900">
                          <a:effectLst/>
                          <a:latin typeface="Calibri" panose="020F0502020204030204" pitchFamily="34" charset="0"/>
                          <a:ea typeface="Calibri" panose="020F0502020204030204" pitchFamily="34" charset="0"/>
                          <a:cs typeface="Times New Roman" panose="02020603050405020304" pitchFamily="18" charset="0"/>
                        </a:rPr>
                        <a:t>Laatste begrippen en begrippen check </a:t>
                      </a: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900" dirty="0">
                          <a:effectLst/>
                          <a:latin typeface="Calibri" panose="020F0502020204030204" pitchFamily="34" charset="0"/>
                          <a:ea typeface="Calibri" panose="020F0502020204030204" pitchFamily="34" charset="0"/>
                          <a:cs typeface="Calibri" panose="020F0502020204030204" pitchFamily="34" charset="0"/>
                        </a:rPr>
                        <a:t>Fysieke leefomgeving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dirty="0">
                          <a:effectLst/>
                          <a:latin typeface="Calibri" panose="020F0502020204030204" pitchFamily="34" charset="0"/>
                          <a:ea typeface="Calibri" panose="020F0502020204030204" pitchFamily="34" charset="0"/>
                          <a:cs typeface="Calibri" panose="020F0502020204030204" pitchFamily="34" charset="0"/>
                        </a:rPr>
                        <a:t>Omgevingsvisie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dirty="0">
                          <a:effectLst/>
                          <a:latin typeface="Calibri" panose="020F0502020204030204" pitchFamily="34" charset="0"/>
                          <a:ea typeface="Calibri" panose="020F0502020204030204" pitchFamily="34" charset="0"/>
                          <a:cs typeface="Calibri" panose="020F0502020204030204" pitchFamily="34" charset="0"/>
                        </a:rPr>
                        <a:t>Reikwijdte omgevingsvisies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sz="900" dirty="0">
                          <a:effectLst/>
                          <a:latin typeface="Calibri" panose="020F0502020204030204" pitchFamily="34" charset="0"/>
                          <a:ea typeface="Calibri" panose="020F0502020204030204" pitchFamily="34" charset="0"/>
                          <a:cs typeface="Calibri" panose="020F0502020204030204" pitchFamily="34" charset="0"/>
                        </a:rPr>
                        <a:t>Bestemmingsplan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432" marR="284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75586"/>
                  </a:ext>
                </a:extLst>
              </a:tr>
            </a:tbl>
          </a:graphicData>
        </a:graphic>
      </p:graphicFrame>
    </p:spTree>
    <p:extLst>
      <p:ext uri="{BB962C8B-B14F-4D97-AF65-F5344CB8AC3E}">
        <p14:creationId xmlns:p14="http://schemas.microsoft.com/office/powerpoint/2010/main" val="2209610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B424260-6732-4B6D-B5D7-BE98886B0095}"/>
              </a:ext>
            </a:extLst>
          </p:cNvPr>
          <p:cNvSpPr>
            <a:spLocks noGrp="1"/>
          </p:cNvSpPr>
          <p:nvPr>
            <p:ph type="title"/>
          </p:nvPr>
        </p:nvSpPr>
        <p:spPr>
          <a:xfrm>
            <a:off x="429768" y="411480"/>
            <a:ext cx="11201400" cy="1106424"/>
          </a:xfrm>
        </p:spPr>
        <p:txBody>
          <a:bodyPr vert="horz" lIns="91440" tIns="45720" rIns="91440" bIns="45720" rtlCol="0" anchor="ctr">
            <a:normAutofit/>
          </a:bodyPr>
          <a:lstStyle/>
          <a:p>
            <a:r>
              <a:rPr lang="en-US" sz="3600" dirty="0" err="1"/>
              <a:t>Opdracht</a:t>
            </a:r>
            <a:r>
              <a:rPr lang="en-US" sz="3600" dirty="0"/>
              <a:t>: g</a:t>
            </a:r>
            <a:r>
              <a:rPr lang="nl-NL" sz="3600" dirty="0"/>
              <a:t>a aan de slag met de begrippenlijst.</a:t>
            </a:r>
            <a:endParaRPr lang="en-US" sz="3600" dirty="0"/>
          </a:p>
        </p:txBody>
      </p:sp>
      <p:sp>
        <p:nvSpPr>
          <p:cNvPr id="18" name="Rectangle 17">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43E5EF40-6F3F-49AA-8CB8-F3792610F900}"/>
              </a:ext>
            </a:extLst>
          </p:cNvPr>
          <p:cNvPicPr>
            <a:picLocks noGrp="1" noChangeAspect="1"/>
          </p:cNvPicPr>
          <p:nvPr>
            <p:ph sz="half" idx="2"/>
          </p:nvPr>
        </p:nvPicPr>
        <p:blipFill>
          <a:blip r:embed="rId2"/>
          <a:stretch>
            <a:fillRect/>
          </a:stretch>
        </p:blipFill>
        <p:spPr>
          <a:xfrm>
            <a:off x="429768" y="2364448"/>
            <a:ext cx="6702552" cy="3226383"/>
          </a:xfrm>
          <a:prstGeom prst="rect">
            <a:avLst/>
          </a:prstGeom>
        </p:spPr>
      </p:pic>
      <p:sp useBgFill="1">
        <p:nvSpPr>
          <p:cNvPr id="20" name="Rectangle 19">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79079C41-334C-4FEB-924C-9780EF2C6526}"/>
              </a:ext>
            </a:extLst>
          </p:cNvPr>
          <p:cNvSpPr>
            <a:spLocks noGrp="1"/>
          </p:cNvSpPr>
          <p:nvPr>
            <p:ph sz="half" idx="1"/>
          </p:nvPr>
        </p:nvSpPr>
        <p:spPr>
          <a:xfrm>
            <a:off x="7938752" y="2020824"/>
            <a:ext cx="3455097" cy="3959352"/>
          </a:xfrm>
        </p:spPr>
        <p:txBody>
          <a:bodyPr vert="horz" lIns="91440" tIns="45720" rIns="91440" bIns="45720" rtlCol="0" anchor="ctr">
            <a:normAutofit/>
          </a:bodyPr>
          <a:lstStyle/>
          <a:p>
            <a:pPr marL="0" indent="0">
              <a:buNone/>
            </a:pPr>
            <a:r>
              <a:rPr lang="en-US" sz="2400" b="1" dirty="0" err="1">
                <a:solidFill>
                  <a:schemeClr val="accent2"/>
                </a:solidFill>
              </a:rPr>
              <a:t>Volgende</a:t>
            </a:r>
            <a:r>
              <a:rPr lang="en-US" sz="2400" b="1" dirty="0">
                <a:solidFill>
                  <a:schemeClr val="accent2"/>
                </a:solidFill>
              </a:rPr>
              <a:t> week </a:t>
            </a:r>
            <a:r>
              <a:rPr lang="en-US" sz="2400" b="1" dirty="0" err="1">
                <a:solidFill>
                  <a:schemeClr val="accent2"/>
                </a:solidFill>
              </a:rPr>
              <a:t>bespreken</a:t>
            </a:r>
            <a:r>
              <a:rPr lang="en-US" sz="2400" b="1" dirty="0">
                <a:solidFill>
                  <a:schemeClr val="accent2"/>
                </a:solidFill>
              </a:rPr>
              <a:t> we </a:t>
            </a:r>
            <a:r>
              <a:rPr lang="en-US" sz="2400" b="1" dirty="0" err="1">
                <a:solidFill>
                  <a:schemeClr val="accent2"/>
                </a:solidFill>
              </a:rPr>
              <a:t>alle</a:t>
            </a:r>
            <a:r>
              <a:rPr lang="en-US" sz="2400" b="1" dirty="0">
                <a:solidFill>
                  <a:schemeClr val="accent2"/>
                </a:solidFill>
              </a:rPr>
              <a:t> </a:t>
            </a:r>
            <a:r>
              <a:rPr lang="en-US" sz="2400" b="1" dirty="0" err="1">
                <a:solidFill>
                  <a:schemeClr val="accent2"/>
                </a:solidFill>
              </a:rPr>
              <a:t>vragen</a:t>
            </a:r>
            <a:r>
              <a:rPr lang="en-US" sz="2400" b="1" dirty="0">
                <a:solidFill>
                  <a:schemeClr val="accent2"/>
                </a:solidFill>
              </a:rPr>
              <a:t> </a:t>
            </a:r>
            <a:r>
              <a:rPr lang="en-US" sz="2400" b="1" dirty="0" err="1">
                <a:solidFill>
                  <a:schemeClr val="accent2"/>
                </a:solidFill>
              </a:rPr>
              <a:t>en</a:t>
            </a:r>
            <a:r>
              <a:rPr lang="en-US" sz="2400" b="1" dirty="0">
                <a:solidFill>
                  <a:schemeClr val="accent2"/>
                </a:solidFill>
              </a:rPr>
              <a:t> </a:t>
            </a:r>
            <a:r>
              <a:rPr lang="en-US" sz="2400" b="1" dirty="0" err="1">
                <a:solidFill>
                  <a:schemeClr val="accent2"/>
                </a:solidFill>
              </a:rPr>
              <a:t>kun</a:t>
            </a:r>
            <a:r>
              <a:rPr lang="en-US" sz="2400" b="1" dirty="0">
                <a:solidFill>
                  <a:schemeClr val="accent2"/>
                </a:solidFill>
              </a:rPr>
              <a:t> je </a:t>
            </a:r>
            <a:r>
              <a:rPr lang="en-US" sz="2400" b="1" dirty="0" err="1">
                <a:solidFill>
                  <a:schemeClr val="accent2"/>
                </a:solidFill>
              </a:rPr>
              <a:t>uitleg</a:t>
            </a:r>
            <a:r>
              <a:rPr lang="en-US" sz="2400" b="1" dirty="0">
                <a:solidFill>
                  <a:schemeClr val="accent2"/>
                </a:solidFill>
              </a:rPr>
              <a:t> of </a:t>
            </a:r>
            <a:r>
              <a:rPr lang="en-US" sz="2400" b="1" dirty="0" err="1">
                <a:solidFill>
                  <a:schemeClr val="accent2"/>
                </a:solidFill>
              </a:rPr>
              <a:t>definities</a:t>
            </a:r>
            <a:r>
              <a:rPr lang="en-US" sz="2400" b="1" dirty="0">
                <a:solidFill>
                  <a:schemeClr val="accent2"/>
                </a:solidFill>
              </a:rPr>
              <a:t> </a:t>
            </a:r>
            <a:r>
              <a:rPr lang="en-US" sz="2400" b="1" dirty="0" err="1">
                <a:solidFill>
                  <a:schemeClr val="accent2"/>
                </a:solidFill>
              </a:rPr>
              <a:t>checken</a:t>
            </a:r>
            <a:r>
              <a:rPr lang="en-US" sz="2400" b="1" dirty="0">
                <a:solidFill>
                  <a:schemeClr val="accent2"/>
                </a:solidFill>
              </a:rPr>
              <a:t>. </a:t>
            </a:r>
          </a:p>
        </p:txBody>
      </p:sp>
    </p:spTree>
    <p:extLst>
      <p:ext uri="{BB962C8B-B14F-4D97-AF65-F5344CB8AC3E}">
        <p14:creationId xmlns:p14="http://schemas.microsoft.com/office/powerpoint/2010/main" val="2270505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24A873E-CC6D-43E4-A04B-59F99FB9CB46}"/>
              </a:ext>
            </a:extLst>
          </p:cNvPr>
          <p:cNvSpPr/>
          <p:nvPr/>
        </p:nvSpPr>
        <p:spPr>
          <a:xfrm>
            <a:off x="781050" y="622403"/>
            <a:ext cx="10267950" cy="6542560"/>
          </a:xfrm>
          <a:prstGeom prst="rect">
            <a:avLst/>
          </a:prstGeom>
        </p:spPr>
        <p:txBody>
          <a:bodyPr wrap="square">
            <a:spAutoFit/>
          </a:bodyPr>
          <a:lstStyle/>
          <a:p>
            <a:pPr>
              <a:lnSpc>
                <a:spcPct val="107000"/>
              </a:lnSpc>
              <a:spcAft>
                <a:spcPts val="800"/>
              </a:spcAft>
            </a:pPr>
            <a:r>
              <a:rPr lang="nl-NL" sz="36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Hoe groeit sociale samenhang en wij-gevoel?!  </a:t>
            </a:r>
          </a:p>
          <a:p>
            <a:pPr>
              <a:lnSpc>
                <a:spcPct val="107000"/>
              </a:lnSpc>
              <a:spcAft>
                <a:spcPts val="800"/>
              </a:spcAft>
            </a:pPr>
            <a:endParaRPr lang="nl-NL" sz="40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dirty="0" err="1">
                <a:latin typeface="Calibri" panose="020F0502020204030204" pitchFamily="34" charset="0"/>
                <a:ea typeface="Calibri" panose="020F0502020204030204" pitchFamily="34" charset="0"/>
                <a:cs typeface="Times New Roman" panose="02020603050405020304" pitchFamily="18" charset="0"/>
              </a:rPr>
              <a:t>Movisie</a:t>
            </a:r>
            <a:r>
              <a:rPr lang="nl-NL" sz="2000" dirty="0">
                <a:latin typeface="Calibri" panose="020F0502020204030204" pitchFamily="34" charset="0"/>
                <a:ea typeface="Calibri" panose="020F0502020204030204" pitchFamily="34" charset="0"/>
                <a:cs typeface="Times New Roman" panose="02020603050405020304" pitchFamily="18" charset="0"/>
              </a:rPr>
              <a:t> heeft een mooi artikel geschreven, ‘Hoe versterken we de sociale cohesie?’. </a:t>
            </a:r>
          </a:p>
          <a:p>
            <a:pPr>
              <a:lnSpc>
                <a:spcPct val="107000"/>
              </a:lnSpc>
              <a:spcAft>
                <a:spcPts val="800"/>
              </a:spcAft>
            </a:pPr>
            <a:r>
              <a:rPr lang="nl-NL" sz="2000" b="1" dirty="0">
                <a:latin typeface="Calibri" panose="020F0502020204030204" pitchFamily="34" charset="0"/>
                <a:ea typeface="Calibri" panose="020F0502020204030204" pitchFamily="34" charset="0"/>
                <a:cs typeface="Times New Roman" panose="02020603050405020304" pitchFamily="18" charset="0"/>
              </a:rPr>
              <a:t>Opdracht 1:</a:t>
            </a:r>
          </a:p>
          <a:p>
            <a:pPr>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Klik na de les op de link, lees het artikel en maak een lijstje met acties, tips en methoden die volgens de experts uit het artikel bijdragen aan de sociale samenhang. Dit gaat verder dan een BBQ organiseren! </a:t>
            </a:r>
          </a:p>
          <a:p>
            <a:pPr>
              <a:lnSpc>
                <a:spcPct val="107000"/>
              </a:lnSpc>
              <a:spcAft>
                <a:spcPts val="800"/>
              </a:spcAft>
            </a:pPr>
            <a:endParaRPr lang="nl-NL"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https://www.movisie.nl/sites/default/files/bestanden/documenten/movisies/movisies-2018-1/files/assets/common/downloads/publication.pdf</a:t>
            </a:r>
            <a:endParaRPr lang="nl-NL" b="1"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ballon: ovaal 2">
            <a:extLst>
              <a:ext uri="{FF2B5EF4-FFF2-40B4-BE49-F238E27FC236}">
                <a16:creationId xmlns:a16="http://schemas.microsoft.com/office/drawing/2014/main" id="{BAB07DD9-B07E-43DC-9F90-42C347AB5165}"/>
              </a:ext>
            </a:extLst>
          </p:cNvPr>
          <p:cNvSpPr/>
          <p:nvPr/>
        </p:nvSpPr>
        <p:spPr>
          <a:xfrm>
            <a:off x="7991476" y="1457325"/>
            <a:ext cx="2324100" cy="1343025"/>
          </a:xfrm>
          <a:prstGeom prst="wedgeEllipseCallout">
            <a:avLst>
              <a:gd name="adj1" fmla="val -220029"/>
              <a:gd name="adj2" fmla="val -517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Voor de corona crisis…</a:t>
            </a:r>
          </a:p>
        </p:txBody>
      </p:sp>
    </p:spTree>
    <p:extLst>
      <p:ext uri="{BB962C8B-B14F-4D97-AF65-F5344CB8AC3E}">
        <p14:creationId xmlns:p14="http://schemas.microsoft.com/office/powerpoint/2010/main" val="951670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B9A022A-77A8-4E75-B4ED-08880F580EB0}"/>
              </a:ext>
            </a:extLst>
          </p:cNvPr>
          <p:cNvSpPr txBox="1"/>
          <p:nvPr/>
        </p:nvSpPr>
        <p:spPr>
          <a:xfrm>
            <a:off x="790574" y="513660"/>
            <a:ext cx="10906125" cy="4093428"/>
          </a:xfrm>
          <a:prstGeom prst="rect">
            <a:avLst/>
          </a:prstGeom>
          <a:noFill/>
        </p:spPr>
        <p:txBody>
          <a:bodyPr wrap="square" rtlCol="0">
            <a:spAutoFit/>
          </a:bodyPr>
          <a:lstStyle/>
          <a:p>
            <a:r>
              <a:rPr lang="nl-NL" sz="2800" b="1" dirty="0">
                <a:solidFill>
                  <a:schemeClr val="accent1"/>
                </a:solidFill>
              </a:rPr>
              <a:t>Artikel uit de Volkskrant: ‘Lang leve dit waanzinnig georganiseerde land!’, een mooi voorbeeld van punitiviteit in deze bijzondere tijd! </a:t>
            </a:r>
          </a:p>
          <a:p>
            <a:endParaRPr lang="nl-NL" sz="2800" dirty="0"/>
          </a:p>
          <a:p>
            <a:r>
              <a:rPr lang="nl-NL" sz="2800" dirty="0"/>
              <a:t>Opdracht 2: </a:t>
            </a:r>
          </a:p>
          <a:p>
            <a:r>
              <a:rPr lang="nl-NL" sz="2800" dirty="0"/>
              <a:t>Lees het artikel na de les en </a:t>
            </a:r>
          </a:p>
          <a:p>
            <a:r>
              <a:rPr lang="nl-NL" sz="2800" dirty="0"/>
              <a:t>beschrijf in minimaal een half</a:t>
            </a:r>
          </a:p>
          <a:p>
            <a:r>
              <a:rPr lang="nl-NL" sz="2800" dirty="0"/>
              <a:t>A4-tje je reactie op deze</a:t>
            </a:r>
          </a:p>
          <a:p>
            <a:r>
              <a:rPr lang="nl-NL" sz="2800" dirty="0" err="1"/>
              <a:t>positiviteit</a:t>
            </a:r>
            <a:r>
              <a:rPr lang="nl-NL" sz="2800" dirty="0"/>
              <a:t>! </a:t>
            </a:r>
          </a:p>
          <a:p>
            <a:endParaRPr lang="nl-NL" dirty="0"/>
          </a:p>
          <a:p>
            <a:endParaRPr lang="nl-NL" dirty="0"/>
          </a:p>
        </p:txBody>
      </p:sp>
      <p:pic>
        <p:nvPicPr>
          <p:cNvPr id="3" name="Afbeelding 2">
            <a:extLst>
              <a:ext uri="{FF2B5EF4-FFF2-40B4-BE49-F238E27FC236}">
                <a16:creationId xmlns:a16="http://schemas.microsoft.com/office/drawing/2014/main" id="{93D4EAFE-4A3F-4D69-9E11-66402B4C259D}"/>
              </a:ext>
            </a:extLst>
          </p:cNvPr>
          <p:cNvPicPr>
            <a:picLocks noChangeAspect="1"/>
          </p:cNvPicPr>
          <p:nvPr/>
        </p:nvPicPr>
        <p:blipFill rotWithShape="1">
          <a:blip r:embed="rId2"/>
          <a:srcRect l="10329" t="9491" r="11057" b="12529"/>
          <a:stretch/>
        </p:blipFill>
        <p:spPr>
          <a:xfrm>
            <a:off x="6096000" y="3206705"/>
            <a:ext cx="5829300" cy="3252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hthoek 3">
            <a:extLst>
              <a:ext uri="{FF2B5EF4-FFF2-40B4-BE49-F238E27FC236}">
                <a16:creationId xmlns:a16="http://schemas.microsoft.com/office/drawing/2014/main" id="{D7407CB2-6C66-4F32-B309-CE4DC19C433B}"/>
              </a:ext>
            </a:extLst>
          </p:cNvPr>
          <p:cNvSpPr/>
          <p:nvPr/>
        </p:nvSpPr>
        <p:spPr>
          <a:xfrm>
            <a:off x="866567" y="5194599"/>
            <a:ext cx="4244624" cy="369332"/>
          </a:xfrm>
          <a:prstGeom prst="rect">
            <a:avLst/>
          </a:prstGeom>
        </p:spPr>
        <p:txBody>
          <a:bodyPr wrap="none">
            <a:spAutoFit/>
          </a:bodyPr>
          <a:lstStyle/>
          <a:p>
            <a:r>
              <a:rPr lang="nl-NL" dirty="0">
                <a:hlinkClick r:id="rId3"/>
              </a:rPr>
              <a:t>https://www.volkskrant.nl/es-b64c3092</a:t>
            </a:r>
            <a:r>
              <a:rPr lang="nl-NL" dirty="0"/>
              <a:t>  </a:t>
            </a:r>
          </a:p>
        </p:txBody>
      </p:sp>
    </p:spTree>
    <p:extLst>
      <p:ext uri="{BB962C8B-B14F-4D97-AF65-F5344CB8AC3E}">
        <p14:creationId xmlns:p14="http://schemas.microsoft.com/office/powerpoint/2010/main" val="4161592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F6E9863-C16C-456B-A851-381672BCF821}"/>
              </a:ext>
            </a:extLst>
          </p:cNvPr>
          <p:cNvSpPr/>
          <p:nvPr/>
        </p:nvSpPr>
        <p:spPr>
          <a:xfrm>
            <a:off x="522340" y="735477"/>
            <a:ext cx="5514458" cy="584775"/>
          </a:xfrm>
          <a:prstGeom prst="rect">
            <a:avLst/>
          </a:prstGeom>
        </p:spPr>
        <p:txBody>
          <a:bodyPr wrap="none">
            <a:spAutoFit/>
          </a:bodyPr>
          <a:lstStyle/>
          <a:p>
            <a:r>
              <a:rPr lang="nl-NL" sz="3200" dirty="0">
                <a:solidFill>
                  <a:schemeClr val="accent1"/>
                </a:solidFill>
              </a:rPr>
              <a:t>Rode lijn door de lessen heen. </a:t>
            </a:r>
          </a:p>
        </p:txBody>
      </p:sp>
      <p:sp>
        <p:nvSpPr>
          <p:cNvPr id="3" name="Tekstvak 2">
            <a:extLst>
              <a:ext uri="{FF2B5EF4-FFF2-40B4-BE49-F238E27FC236}">
                <a16:creationId xmlns:a16="http://schemas.microsoft.com/office/drawing/2014/main" id="{E08877D5-C8C2-4AA1-A7DC-F0991E49E51F}"/>
              </a:ext>
            </a:extLst>
          </p:cNvPr>
          <p:cNvSpPr txBox="1"/>
          <p:nvPr/>
        </p:nvSpPr>
        <p:spPr>
          <a:xfrm>
            <a:off x="522341" y="1438393"/>
            <a:ext cx="10698107" cy="1477328"/>
          </a:xfrm>
          <a:prstGeom prst="rect">
            <a:avLst/>
          </a:prstGeom>
          <a:solidFill>
            <a:schemeClr val="accent1">
              <a:lumMod val="20000"/>
              <a:lumOff val="80000"/>
            </a:schemeClr>
          </a:solidFill>
        </p:spPr>
        <p:txBody>
          <a:bodyPr wrap="square" rtlCol="0">
            <a:spAutoFit/>
          </a:bodyPr>
          <a:lstStyle/>
          <a:p>
            <a:r>
              <a:rPr lang="nl-NL" dirty="0"/>
              <a:t>DEMOGRAFISCH</a:t>
            </a:r>
          </a:p>
          <a:p>
            <a:r>
              <a:rPr lang="nl-NL" dirty="0"/>
              <a:t>In 2050 naar schatting 9,7 miljard mensen op aarde (nu 7,7 miljard, in Nederland nu 17,4 miljoen)</a:t>
            </a:r>
          </a:p>
          <a:p>
            <a:r>
              <a:rPr lang="nl-NL" dirty="0"/>
              <a:t>Een mix van allerlei culturen; naar schatting zal 1/3-e van de mensen van buitenlandse afkomst zijn, bv buitenlandse studenten en kenniswerkers</a:t>
            </a:r>
          </a:p>
          <a:p>
            <a:r>
              <a:rPr lang="nl-NL" dirty="0"/>
              <a:t>Meer dan 20% van de mensen is dan 65+ en de groei van een-persoons-huishoudens is enorm. </a:t>
            </a:r>
          </a:p>
        </p:txBody>
      </p:sp>
      <p:sp>
        <p:nvSpPr>
          <p:cNvPr id="4" name="Tekstvak 3">
            <a:extLst>
              <a:ext uri="{FF2B5EF4-FFF2-40B4-BE49-F238E27FC236}">
                <a16:creationId xmlns:a16="http://schemas.microsoft.com/office/drawing/2014/main" id="{3D6B4C7E-718C-42EF-AC06-A0268B676093}"/>
              </a:ext>
            </a:extLst>
          </p:cNvPr>
          <p:cNvSpPr txBox="1"/>
          <p:nvPr/>
        </p:nvSpPr>
        <p:spPr>
          <a:xfrm>
            <a:off x="522340" y="3305741"/>
            <a:ext cx="10698108" cy="1754326"/>
          </a:xfrm>
          <a:prstGeom prst="rect">
            <a:avLst/>
          </a:prstGeom>
          <a:solidFill>
            <a:schemeClr val="accent1">
              <a:lumMod val="40000"/>
              <a:lumOff val="60000"/>
            </a:schemeClr>
          </a:solidFill>
        </p:spPr>
        <p:txBody>
          <a:bodyPr wrap="square" rtlCol="0">
            <a:spAutoFit/>
          </a:bodyPr>
          <a:lstStyle/>
          <a:p>
            <a:r>
              <a:rPr lang="nl-NL" dirty="0"/>
              <a:t>STEDENBOUW VOOR DE TOEKOMST</a:t>
            </a:r>
          </a:p>
          <a:p>
            <a:r>
              <a:rPr lang="nl-NL" dirty="0"/>
              <a:t>Geconcentreerde steden met veel multifunctionele gebouwen waar ruimte is voor groen, voedselvoorziening en rekening is gehouden met de klimaatverandering.</a:t>
            </a:r>
          </a:p>
          <a:p>
            <a:r>
              <a:rPr lang="nl-NL" dirty="0"/>
              <a:t>Waar functies (wonen, werken en recreëren) versmelten in gebouwen en ruimtes. </a:t>
            </a:r>
          </a:p>
          <a:p>
            <a:r>
              <a:rPr lang="nl-NL" dirty="0"/>
              <a:t>Waar voor de leefbaarheid een </a:t>
            </a:r>
            <a:r>
              <a:rPr lang="nl-NL" dirty="0" err="1"/>
              <a:t>stdenbouwkundige</a:t>
            </a:r>
            <a:r>
              <a:rPr lang="nl-NL" dirty="0"/>
              <a:t> mix zal zijn tussen traditionele bouw met oog voor de menselijke maat zonder dat de benodigde infrastructuur (mobiliteit) in de weg zit. </a:t>
            </a:r>
          </a:p>
        </p:txBody>
      </p:sp>
      <p:sp>
        <p:nvSpPr>
          <p:cNvPr id="5" name="Tekstvak 4">
            <a:extLst>
              <a:ext uri="{FF2B5EF4-FFF2-40B4-BE49-F238E27FC236}">
                <a16:creationId xmlns:a16="http://schemas.microsoft.com/office/drawing/2014/main" id="{EB0B8C47-6837-4A3F-BEC1-D3A7C0A6DF8E}"/>
              </a:ext>
            </a:extLst>
          </p:cNvPr>
          <p:cNvSpPr txBox="1"/>
          <p:nvPr/>
        </p:nvSpPr>
        <p:spPr>
          <a:xfrm>
            <a:off x="522340" y="5419607"/>
            <a:ext cx="10698108" cy="1200329"/>
          </a:xfrm>
          <a:prstGeom prst="rect">
            <a:avLst/>
          </a:prstGeom>
          <a:solidFill>
            <a:schemeClr val="accent3">
              <a:lumMod val="20000"/>
              <a:lumOff val="80000"/>
            </a:schemeClr>
          </a:solidFill>
        </p:spPr>
        <p:txBody>
          <a:bodyPr wrap="square" rtlCol="0">
            <a:spAutoFit/>
          </a:bodyPr>
          <a:lstStyle/>
          <a:p>
            <a:r>
              <a:rPr lang="nl-NL" dirty="0"/>
              <a:t>SAMENLEVEN IN EEN SMART SOCIETY </a:t>
            </a:r>
          </a:p>
          <a:p>
            <a:r>
              <a:rPr lang="nl-NL" dirty="0"/>
              <a:t>Waar aandacht is voor de sociale leefbaarheid voor alle inwoners door zowel de inrichting als de manier waarop mensen samen leven. Diversiteit, inclusie, aandacht voor de kwetsbare mensen en verbinding leggen. </a:t>
            </a:r>
          </a:p>
        </p:txBody>
      </p:sp>
      <p:pic>
        <p:nvPicPr>
          <p:cNvPr id="8" name="Audio 7">
            <a:hlinkClick r:id="" action="ppaction://media"/>
            <a:extLst>
              <a:ext uri="{FF2B5EF4-FFF2-40B4-BE49-F238E27FC236}">
                <a16:creationId xmlns:a16="http://schemas.microsoft.com/office/drawing/2014/main" id="{719030E8-BF02-423C-BF37-8D71B74F00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79225" y="6235700"/>
            <a:ext cx="406400" cy="406400"/>
          </a:xfrm>
          <a:prstGeom prst="rect">
            <a:avLst/>
          </a:prstGeom>
        </p:spPr>
      </p:pic>
    </p:spTree>
    <p:extLst>
      <p:ext uri="{BB962C8B-B14F-4D97-AF65-F5344CB8AC3E}">
        <p14:creationId xmlns:p14="http://schemas.microsoft.com/office/powerpoint/2010/main" val="274977258"/>
      </p:ext>
    </p:extLst>
  </p:cSld>
  <p:clrMapOvr>
    <a:masterClrMapping/>
  </p:clrMapOvr>
  <mc:AlternateContent xmlns:mc="http://schemas.openxmlformats.org/markup-compatibility/2006">
    <mc:Choice xmlns:p14="http://schemas.microsoft.com/office/powerpoint/2010/main" Requires="p14">
      <p:transition spd="slow" p14:dur="2000" advTm="23772"/>
    </mc:Choice>
    <mc:Fallback>
      <p:transition spd="slow" advTm="23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4BBAA4-5350-4225-A232-680E7C33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57555920-48E4-4E1E-A517-35DC7C4E6298}"/>
              </a:ext>
            </a:extLst>
          </p:cNvPr>
          <p:cNvSpPr>
            <a:spLocks noGrp="1"/>
          </p:cNvSpPr>
          <p:nvPr>
            <p:ph type="title"/>
          </p:nvPr>
        </p:nvSpPr>
        <p:spPr>
          <a:xfrm>
            <a:off x="603504" y="770467"/>
            <a:ext cx="6608963" cy="3352800"/>
          </a:xfrm>
        </p:spPr>
        <p:txBody>
          <a:bodyPr vert="horz" lIns="91440" tIns="45720" rIns="91440" bIns="45720" rtlCol="0" anchor="b">
            <a:normAutofit/>
          </a:bodyPr>
          <a:lstStyle/>
          <a:p>
            <a:pPr>
              <a:lnSpc>
                <a:spcPct val="80000"/>
              </a:lnSpc>
            </a:pPr>
            <a:r>
              <a:rPr lang="en-US" sz="8800">
                <a:solidFill>
                  <a:srgbClr val="FFFFFF"/>
                </a:solidFill>
              </a:rPr>
              <a:t>Rotterdam, stad van de toekomst!</a:t>
            </a:r>
          </a:p>
        </p:txBody>
      </p:sp>
      <p:sp>
        <p:nvSpPr>
          <p:cNvPr id="11" name="Rectangle 10">
            <a:extLst>
              <a:ext uri="{FF2B5EF4-FFF2-40B4-BE49-F238E27FC236}">
                <a16:creationId xmlns:a16="http://schemas.microsoft.com/office/drawing/2014/main" id="{73EA2C3E-E336-4F2C-AC83-50B4F69A4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0"/>
            <a:ext cx="46390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persoon, fiets, gebouw, buiten&#10;&#10;Automatisch gegenereerde beschrijving">
            <a:extLst>
              <a:ext uri="{FF2B5EF4-FFF2-40B4-BE49-F238E27FC236}">
                <a16:creationId xmlns:a16="http://schemas.microsoft.com/office/drawing/2014/main" id="{4804150C-1ED9-4513-B729-F25D3BDC4438}"/>
              </a:ext>
            </a:extLst>
          </p:cNvPr>
          <p:cNvPicPr>
            <a:picLocks noChangeAspect="1"/>
          </p:cNvPicPr>
          <p:nvPr/>
        </p:nvPicPr>
        <p:blipFill>
          <a:blip r:embed="rId4"/>
          <a:stretch>
            <a:fillRect/>
          </a:stretch>
        </p:blipFill>
        <p:spPr>
          <a:xfrm>
            <a:off x="8186710" y="725906"/>
            <a:ext cx="3361826" cy="2521369"/>
          </a:xfrm>
          <a:prstGeom prst="rect">
            <a:avLst/>
          </a:prstGeom>
        </p:spPr>
      </p:pic>
      <p:pic>
        <p:nvPicPr>
          <p:cNvPr id="3" name="Afbeelding 2" descr="Afbeelding met persoon, buiten, gebouw, man&#10;&#10;Automatisch gegenereerde beschrijving">
            <a:extLst>
              <a:ext uri="{FF2B5EF4-FFF2-40B4-BE49-F238E27FC236}">
                <a16:creationId xmlns:a16="http://schemas.microsoft.com/office/drawing/2014/main" id="{2177FA9B-1B68-4ECA-AED0-D10A1BB449D9}"/>
              </a:ext>
            </a:extLst>
          </p:cNvPr>
          <p:cNvPicPr>
            <a:picLocks noChangeAspect="1"/>
          </p:cNvPicPr>
          <p:nvPr/>
        </p:nvPicPr>
        <p:blipFill>
          <a:blip r:embed="rId5"/>
          <a:stretch>
            <a:fillRect/>
          </a:stretch>
        </p:blipFill>
        <p:spPr>
          <a:xfrm>
            <a:off x="8196408" y="3604937"/>
            <a:ext cx="3352128" cy="2514096"/>
          </a:xfrm>
          <a:prstGeom prst="rect">
            <a:avLst/>
          </a:prstGeom>
        </p:spPr>
      </p:pic>
      <p:sp>
        <p:nvSpPr>
          <p:cNvPr id="7" name="Tekstvak 6">
            <a:extLst>
              <a:ext uri="{FF2B5EF4-FFF2-40B4-BE49-F238E27FC236}">
                <a16:creationId xmlns:a16="http://schemas.microsoft.com/office/drawing/2014/main" id="{F2DCE47F-028C-4B29-8B83-998EA108D62C}"/>
              </a:ext>
            </a:extLst>
          </p:cNvPr>
          <p:cNvSpPr txBox="1"/>
          <p:nvPr/>
        </p:nvSpPr>
        <p:spPr>
          <a:xfrm>
            <a:off x="719191" y="4517873"/>
            <a:ext cx="3287730" cy="1569660"/>
          </a:xfrm>
          <a:prstGeom prst="rect">
            <a:avLst/>
          </a:prstGeom>
          <a:noFill/>
        </p:spPr>
        <p:txBody>
          <a:bodyPr wrap="square" rtlCol="0" anchor="t">
            <a:spAutoFit/>
          </a:bodyPr>
          <a:lstStyle/>
          <a:p>
            <a:r>
              <a:rPr lang="nl-NL" sz="3200" b="1" dirty="0"/>
              <a:t>Welke projecten hebben we gezien </a:t>
            </a:r>
            <a:r>
              <a:rPr lang="nl-NL" sz="3200" b="1"/>
              <a:t>in Rotterdam?!</a:t>
            </a:r>
            <a:r>
              <a:rPr lang="nl-NL" sz="3200" b="1">
                <a:cs typeface="Calibri Light"/>
              </a:rPr>
              <a:t> </a:t>
            </a:r>
            <a:endParaRPr lang="nl-NL"/>
          </a:p>
        </p:txBody>
      </p:sp>
      <p:pic>
        <p:nvPicPr>
          <p:cNvPr id="5" name="Audio 4">
            <a:hlinkClick r:id="" action="ppaction://media"/>
            <a:extLst>
              <a:ext uri="{FF2B5EF4-FFF2-40B4-BE49-F238E27FC236}">
                <a16:creationId xmlns:a16="http://schemas.microsoft.com/office/drawing/2014/main" id="{F1AE640C-B772-43B7-A325-93BB96DDEE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94627497"/>
      </p:ext>
    </p:extLst>
  </p:cSld>
  <p:clrMapOvr>
    <a:masterClrMapping/>
  </p:clrMapOvr>
  <mc:AlternateContent xmlns:mc="http://schemas.openxmlformats.org/markup-compatibility/2006">
    <mc:Choice xmlns:p14="http://schemas.microsoft.com/office/powerpoint/2010/main" Requires="p14">
      <p:transition spd="slow" p14:dur="2000" advTm="24159"/>
    </mc:Choice>
    <mc:Fallback>
      <p:transition spd="slow" advTm="24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DAFA9A5-03CC-4F94-B964-70682CDB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7CD4E28-A5EE-49FE-80F9-4FB90F9ED2F2}"/>
              </a:ext>
            </a:extLst>
          </p:cNvPr>
          <p:cNvSpPr>
            <a:spLocks noGrp="1"/>
          </p:cNvSpPr>
          <p:nvPr>
            <p:ph type="title"/>
          </p:nvPr>
        </p:nvSpPr>
        <p:spPr>
          <a:xfrm>
            <a:off x="586003" y="1456267"/>
            <a:ext cx="3467051" cy="3352800"/>
          </a:xfrm>
        </p:spPr>
        <p:txBody>
          <a:bodyPr vert="horz" lIns="91440" tIns="45720" rIns="91440" bIns="45720" rtlCol="0" anchor="b">
            <a:normAutofit fontScale="90000"/>
          </a:bodyPr>
          <a:lstStyle/>
          <a:p>
            <a:pPr>
              <a:lnSpc>
                <a:spcPct val="80000"/>
              </a:lnSpc>
            </a:pPr>
            <a:r>
              <a:rPr lang="en-US" sz="5100" dirty="0" err="1">
                <a:solidFill>
                  <a:srgbClr val="FFFFFF"/>
                </a:solidFill>
              </a:rPr>
              <a:t>Sociale</a:t>
            </a:r>
            <a:r>
              <a:rPr lang="en-US" sz="5100" dirty="0">
                <a:solidFill>
                  <a:srgbClr val="FFFFFF"/>
                </a:solidFill>
              </a:rPr>
              <a:t> </a:t>
            </a:r>
            <a:r>
              <a:rPr lang="en-US" sz="5100" dirty="0" err="1">
                <a:solidFill>
                  <a:srgbClr val="FFFFFF"/>
                </a:solidFill>
              </a:rPr>
              <a:t>innovaties</a:t>
            </a:r>
            <a:r>
              <a:rPr lang="en-US" sz="5100" dirty="0">
                <a:solidFill>
                  <a:srgbClr val="FFFFFF"/>
                </a:solidFill>
              </a:rPr>
              <a:t> &amp; </a:t>
            </a:r>
            <a:r>
              <a:rPr lang="en-US" sz="5100" dirty="0" err="1">
                <a:solidFill>
                  <a:srgbClr val="FFFFFF"/>
                </a:solidFill>
              </a:rPr>
              <a:t>toepasbaar</a:t>
            </a:r>
            <a:r>
              <a:rPr lang="en-US" sz="5100" dirty="0">
                <a:solidFill>
                  <a:srgbClr val="FFFFFF"/>
                </a:solidFill>
              </a:rPr>
              <a:t> </a:t>
            </a:r>
            <a:r>
              <a:rPr lang="en-US" sz="5100" dirty="0" err="1">
                <a:solidFill>
                  <a:srgbClr val="FFFFFF"/>
                </a:solidFill>
              </a:rPr>
              <a:t>voor</a:t>
            </a:r>
            <a:r>
              <a:rPr lang="en-US" sz="5100" dirty="0">
                <a:solidFill>
                  <a:srgbClr val="FFFFFF"/>
                </a:solidFill>
              </a:rPr>
              <a:t> de </a:t>
            </a:r>
            <a:r>
              <a:rPr lang="en-US" sz="5100" dirty="0" err="1">
                <a:solidFill>
                  <a:srgbClr val="FFFFFF"/>
                </a:solidFill>
              </a:rPr>
              <a:t>stad</a:t>
            </a:r>
            <a:r>
              <a:rPr lang="en-US" sz="5100" dirty="0">
                <a:solidFill>
                  <a:srgbClr val="FFFFFF"/>
                </a:solidFill>
              </a:rPr>
              <a:t> van de </a:t>
            </a:r>
            <a:r>
              <a:rPr lang="en-US" sz="5100" dirty="0" err="1">
                <a:solidFill>
                  <a:srgbClr val="FFFFFF"/>
                </a:solidFill>
              </a:rPr>
              <a:t>toekomst</a:t>
            </a:r>
            <a:r>
              <a:rPr lang="en-US" sz="5100" dirty="0">
                <a:solidFill>
                  <a:srgbClr val="FFFFFF"/>
                </a:solidFill>
              </a:rPr>
              <a:t> </a:t>
            </a:r>
          </a:p>
        </p:txBody>
      </p:sp>
      <p:sp>
        <p:nvSpPr>
          <p:cNvPr id="13" name="Rectangle 12">
            <a:extLst>
              <a:ext uri="{FF2B5EF4-FFF2-40B4-BE49-F238E27FC236}">
                <a16:creationId xmlns:a16="http://schemas.microsoft.com/office/drawing/2014/main" id="{73B36B60-731F-409B-A240-BBF521AB7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tekst, kaart&#10;&#10;Automatisch gegenereerde beschrijving">
            <a:extLst>
              <a:ext uri="{FF2B5EF4-FFF2-40B4-BE49-F238E27FC236}">
                <a16:creationId xmlns:a16="http://schemas.microsoft.com/office/drawing/2014/main" id="{9C2F6205-4E97-45A1-96B8-BA1910834912}"/>
              </a:ext>
            </a:extLst>
          </p:cNvPr>
          <p:cNvPicPr>
            <a:picLocks noGrp="1" noChangeAspect="1"/>
          </p:cNvPicPr>
          <p:nvPr>
            <p:ph idx="1"/>
          </p:nvPr>
        </p:nvPicPr>
        <p:blipFill>
          <a:blip r:embed="rId4"/>
          <a:stretch>
            <a:fillRect/>
          </a:stretch>
        </p:blipFill>
        <p:spPr>
          <a:xfrm>
            <a:off x="5282520" y="955300"/>
            <a:ext cx="6266016" cy="4595078"/>
          </a:xfrm>
          <a:prstGeom prst="rect">
            <a:avLst/>
          </a:prstGeom>
        </p:spPr>
      </p:pic>
      <p:pic>
        <p:nvPicPr>
          <p:cNvPr id="3" name="Audio 2">
            <a:hlinkClick r:id="" action="ppaction://media"/>
            <a:extLst>
              <a:ext uri="{FF2B5EF4-FFF2-40B4-BE49-F238E27FC236}">
                <a16:creationId xmlns:a16="http://schemas.microsoft.com/office/drawing/2014/main" id="{B9D5E994-F394-498A-A538-19BF5A525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68525122"/>
      </p:ext>
    </p:extLst>
  </p:cSld>
  <p:clrMapOvr>
    <a:masterClrMapping/>
  </p:clrMapOvr>
  <mc:AlternateContent xmlns:mc="http://schemas.openxmlformats.org/markup-compatibility/2006">
    <mc:Choice xmlns:p14="http://schemas.microsoft.com/office/powerpoint/2010/main" Requires="p14">
      <p:transition spd="slow" p14:dur="2000" advTm="29361"/>
    </mc:Choice>
    <mc:Fallback>
      <p:transition spd="slow" advTm="2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D4BBAA4-5350-4225-A232-680E7C33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80574B87-291D-42D5-849E-368485E04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5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0976021-9AE1-44D9-A3A5-D2D6F80EBE17}"/>
              </a:ext>
            </a:extLst>
          </p:cNvPr>
          <p:cNvSpPr>
            <a:spLocks noGrp="1"/>
          </p:cNvSpPr>
          <p:nvPr>
            <p:ph type="title"/>
          </p:nvPr>
        </p:nvSpPr>
        <p:spPr>
          <a:xfrm>
            <a:off x="609601" y="4385066"/>
            <a:ext cx="10923638" cy="1349096"/>
          </a:xfrm>
        </p:spPr>
        <p:txBody>
          <a:bodyPr vert="horz" lIns="91440" tIns="45720" rIns="91440" bIns="45720" rtlCol="0" anchor="b">
            <a:normAutofit/>
          </a:bodyPr>
          <a:lstStyle/>
          <a:p>
            <a:pPr>
              <a:lnSpc>
                <a:spcPct val="80000"/>
              </a:lnSpc>
            </a:pPr>
            <a:r>
              <a:rPr lang="en-US" sz="5000" dirty="0">
                <a:solidFill>
                  <a:srgbClr val="FFFFFF"/>
                </a:solidFill>
              </a:rPr>
              <a:t>Hoe </a:t>
            </a:r>
            <a:r>
              <a:rPr lang="en-US" sz="5000" dirty="0" err="1">
                <a:solidFill>
                  <a:srgbClr val="FFFFFF"/>
                </a:solidFill>
              </a:rPr>
              <a:t>kun</a:t>
            </a:r>
            <a:r>
              <a:rPr lang="en-US" sz="5000" dirty="0">
                <a:solidFill>
                  <a:srgbClr val="FFFFFF"/>
                </a:solidFill>
              </a:rPr>
              <a:t> je </a:t>
            </a:r>
            <a:r>
              <a:rPr lang="en-US" sz="5000" dirty="0" err="1">
                <a:solidFill>
                  <a:srgbClr val="FFFFFF"/>
                </a:solidFill>
              </a:rPr>
              <a:t>sociale</a:t>
            </a:r>
            <a:r>
              <a:rPr lang="en-US" sz="5000" dirty="0">
                <a:solidFill>
                  <a:srgbClr val="FFFFFF"/>
                </a:solidFill>
              </a:rPr>
              <a:t> </a:t>
            </a:r>
            <a:r>
              <a:rPr lang="en-US" sz="5000" dirty="0" err="1">
                <a:solidFill>
                  <a:srgbClr val="FFFFFF"/>
                </a:solidFill>
              </a:rPr>
              <a:t>innovaties</a:t>
            </a:r>
            <a:r>
              <a:rPr lang="en-US" sz="5000" dirty="0">
                <a:solidFill>
                  <a:srgbClr val="FFFFFF"/>
                </a:solidFill>
              </a:rPr>
              <a:t> </a:t>
            </a:r>
            <a:r>
              <a:rPr lang="en-US" sz="5000" dirty="0" err="1">
                <a:solidFill>
                  <a:srgbClr val="FFFFFF"/>
                </a:solidFill>
              </a:rPr>
              <a:t>koppelen</a:t>
            </a:r>
            <a:r>
              <a:rPr lang="en-US" sz="5000" dirty="0">
                <a:solidFill>
                  <a:srgbClr val="FFFFFF"/>
                </a:solidFill>
              </a:rPr>
              <a:t> </a:t>
            </a:r>
            <a:r>
              <a:rPr lang="en-US" sz="5000" dirty="0" err="1">
                <a:solidFill>
                  <a:srgbClr val="FFFFFF"/>
                </a:solidFill>
              </a:rPr>
              <a:t>aan</a:t>
            </a:r>
            <a:r>
              <a:rPr lang="en-US" sz="5000" dirty="0">
                <a:solidFill>
                  <a:srgbClr val="FFFFFF"/>
                </a:solidFill>
              </a:rPr>
              <a:t> de </a:t>
            </a:r>
            <a:r>
              <a:rPr lang="en-US" sz="5000" dirty="0" err="1">
                <a:solidFill>
                  <a:srgbClr val="FFFFFF"/>
                </a:solidFill>
              </a:rPr>
              <a:t>stad</a:t>
            </a:r>
            <a:r>
              <a:rPr lang="en-US" sz="5000" dirty="0">
                <a:solidFill>
                  <a:srgbClr val="FFFFFF"/>
                </a:solidFill>
              </a:rPr>
              <a:t> van de </a:t>
            </a:r>
            <a:r>
              <a:rPr lang="en-US" sz="5000" dirty="0" err="1">
                <a:solidFill>
                  <a:srgbClr val="FFFFFF"/>
                </a:solidFill>
              </a:rPr>
              <a:t>toekomst</a:t>
            </a:r>
            <a:r>
              <a:rPr lang="en-US" sz="5000" dirty="0">
                <a:solidFill>
                  <a:srgbClr val="FFFFFF"/>
                </a:solidFill>
              </a:rPr>
              <a:t>?! </a:t>
            </a:r>
          </a:p>
        </p:txBody>
      </p:sp>
      <p:sp>
        <p:nvSpPr>
          <p:cNvPr id="15" name="Rectangle 14">
            <a:extLst>
              <a:ext uri="{FF2B5EF4-FFF2-40B4-BE49-F238E27FC236}">
                <a16:creationId xmlns:a16="http://schemas.microsoft.com/office/drawing/2014/main" id="{DDBB8A1B-F478-46E3-B3D4-FC7E87D51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97322B24-F1BB-4A64-855B-F8F9BA5BB838}"/>
              </a:ext>
            </a:extLst>
          </p:cNvPr>
          <p:cNvPicPr>
            <a:picLocks noGrp="1" noChangeAspect="1"/>
          </p:cNvPicPr>
          <p:nvPr>
            <p:ph sz="half" idx="1"/>
          </p:nvPr>
        </p:nvPicPr>
        <p:blipFill>
          <a:blip r:embed="rId4"/>
          <a:stretch>
            <a:fillRect/>
          </a:stretch>
        </p:blipFill>
        <p:spPr>
          <a:xfrm>
            <a:off x="1733689" y="640080"/>
            <a:ext cx="4201445" cy="3151084"/>
          </a:xfrm>
          <a:prstGeom prst="rect">
            <a:avLst/>
          </a:prstGeom>
        </p:spPr>
      </p:pic>
      <p:pic>
        <p:nvPicPr>
          <p:cNvPr id="6" name="Tijdelijke aanduiding voor inhoud 5">
            <a:extLst>
              <a:ext uri="{FF2B5EF4-FFF2-40B4-BE49-F238E27FC236}">
                <a16:creationId xmlns:a16="http://schemas.microsoft.com/office/drawing/2014/main" id="{B8FB66C7-F77F-4B46-866E-FE05DE1504C5}"/>
              </a:ext>
            </a:extLst>
          </p:cNvPr>
          <p:cNvPicPr>
            <a:picLocks noGrp="1" noChangeAspect="1"/>
          </p:cNvPicPr>
          <p:nvPr>
            <p:ph sz="half" idx="2"/>
          </p:nvPr>
        </p:nvPicPr>
        <p:blipFill>
          <a:blip r:embed="rId5"/>
          <a:stretch>
            <a:fillRect/>
          </a:stretch>
        </p:blipFill>
        <p:spPr>
          <a:xfrm>
            <a:off x="6256867" y="640080"/>
            <a:ext cx="4857195" cy="3151084"/>
          </a:xfrm>
          <a:prstGeom prst="rect">
            <a:avLst/>
          </a:prstGeom>
        </p:spPr>
      </p:pic>
      <p:pic>
        <p:nvPicPr>
          <p:cNvPr id="3" name="Audio 2">
            <a:hlinkClick r:id="" action="ppaction://media"/>
            <a:extLst>
              <a:ext uri="{FF2B5EF4-FFF2-40B4-BE49-F238E27FC236}">
                <a16:creationId xmlns:a16="http://schemas.microsoft.com/office/drawing/2014/main" id="{6B62BB46-25B8-46DD-B9FE-D4E8BEE9E1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90690283"/>
      </p:ext>
    </p:extLst>
  </p:cSld>
  <p:clrMapOvr>
    <a:masterClrMapping/>
  </p:clrMapOvr>
  <mc:AlternateContent xmlns:mc="http://schemas.openxmlformats.org/markup-compatibility/2006">
    <mc:Choice xmlns:p14="http://schemas.microsoft.com/office/powerpoint/2010/main" Requires="p14">
      <p:transition spd="slow" p14:dur="2000" advTm="28914"/>
    </mc:Choice>
    <mc:Fallback>
      <p:transition spd="slow" advTm="2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16CDB4-18FC-49B6-9E5C-522D0509EDB2}"/>
              </a:ext>
            </a:extLst>
          </p:cNvPr>
          <p:cNvSpPr>
            <a:spLocks noGrp="1"/>
          </p:cNvSpPr>
          <p:nvPr>
            <p:ph type="title"/>
          </p:nvPr>
        </p:nvSpPr>
        <p:spPr/>
        <p:txBody>
          <a:bodyPr/>
          <a:lstStyle/>
          <a:p>
            <a:r>
              <a:rPr lang="nl-NL" dirty="0"/>
              <a:t>Hoe betrek je alle burgers bij de sociale innovaties in de stad? </a:t>
            </a:r>
          </a:p>
        </p:txBody>
      </p:sp>
      <p:graphicFrame>
        <p:nvGraphicFramePr>
          <p:cNvPr id="3" name="Diagram 2">
            <a:extLst>
              <a:ext uri="{FF2B5EF4-FFF2-40B4-BE49-F238E27FC236}">
                <a16:creationId xmlns:a16="http://schemas.microsoft.com/office/drawing/2014/main" id="{8DBC9D4D-C639-4498-9A0E-DC3F58183DF5}"/>
              </a:ext>
            </a:extLst>
          </p:cNvPr>
          <p:cNvGraphicFramePr/>
          <p:nvPr/>
        </p:nvGraphicFramePr>
        <p:xfrm>
          <a:off x="4064000" y="132863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81FFBF2A-6DD1-4CB0-8D43-42E0ED13C2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06876530"/>
      </p:ext>
    </p:extLst>
  </p:cSld>
  <p:clrMapOvr>
    <a:masterClrMapping/>
  </p:clrMapOvr>
  <mc:AlternateContent xmlns:mc="http://schemas.openxmlformats.org/markup-compatibility/2006">
    <mc:Choice xmlns:p14="http://schemas.microsoft.com/office/powerpoint/2010/main" Requires="p14">
      <p:transition spd="slow" p14:dur="2000" advTm="31822"/>
    </mc:Choice>
    <mc:Fallback>
      <p:transition spd="slow" advTm="31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ccentBoxVTI">
  <a:themeElements>
    <a:clrScheme name="AnalogousFromLightSeedRightStep">
      <a:dk1>
        <a:srgbClr val="000000"/>
      </a:dk1>
      <a:lt1>
        <a:srgbClr val="FFFFFF"/>
      </a:lt1>
      <a:dk2>
        <a:srgbClr val="334124"/>
      </a:dk2>
      <a:lt2>
        <a:srgbClr val="EDECF0"/>
      </a:lt2>
      <a:accent1>
        <a:srgbClr val="9FA47C"/>
      </a:accent1>
      <a:accent2>
        <a:srgbClr val="8BA872"/>
      </a:accent2>
      <a:accent3>
        <a:srgbClr val="81A97F"/>
      </a:accent3>
      <a:accent4>
        <a:srgbClr val="75AC8A"/>
      </a:accent4>
      <a:accent5>
        <a:srgbClr val="7EA79E"/>
      </a:accent5>
      <a:accent6>
        <a:srgbClr val="78A7B3"/>
      </a:accent6>
      <a:hlink>
        <a:srgbClr val="8881BB"/>
      </a:hlink>
      <a:folHlink>
        <a:srgbClr val="878787"/>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DividendVTI">
  <a:themeElements>
    <a:clrScheme name="AnalogousFromDarkSeedLeftStep">
      <a:dk1>
        <a:srgbClr val="000000"/>
      </a:dk1>
      <a:lt1>
        <a:srgbClr val="FFFFFF"/>
      </a:lt1>
      <a:dk2>
        <a:srgbClr val="323B22"/>
      </a:dk2>
      <a:lt2>
        <a:srgbClr val="E8E2E4"/>
      </a:lt2>
      <a:accent1>
        <a:srgbClr val="46B388"/>
      </a:accent1>
      <a:accent2>
        <a:srgbClr val="3BB151"/>
      </a:accent2>
      <a:accent3>
        <a:srgbClr val="60B547"/>
      </a:accent3>
      <a:accent4>
        <a:srgbClr val="85AF3A"/>
      </a:accent4>
      <a:accent5>
        <a:srgbClr val="AAA343"/>
      </a:accent5>
      <a:accent6>
        <a:srgbClr val="B1793B"/>
      </a:accent6>
      <a:hlink>
        <a:srgbClr val="7E882D"/>
      </a:hlink>
      <a:folHlink>
        <a:srgbClr val="82828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4.xml><?xml version="1.0" encoding="utf-8"?>
<a:theme xmlns:a="http://schemas.openxmlformats.org/drawingml/2006/main" name="SketchyVTI">
  <a:themeElements>
    <a:clrScheme name="AnalogousFromLightSeedLeftStep">
      <a:dk1>
        <a:srgbClr val="000000"/>
      </a:dk1>
      <a:lt1>
        <a:srgbClr val="FFFFFF"/>
      </a:lt1>
      <a:dk2>
        <a:srgbClr val="3E4124"/>
      </a:dk2>
      <a:lt2>
        <a:srgbClr val="F2EEEF"/>
      </a:lt2>
      <a:accent1>
        <a:srgbClr val="63AF9D"/>
      </a:accent1>
      <a:accent2>
        <a:srgbClr val="56B376"/>
      </a:accent2>
      <a:accent3>
        <a:srgbClr val="62B25C"/>
      </a:accent3>
      <a:accent4>
        <a:srgbClr val="80AE53"/>
      </a:accent4>
      <a:accent5>
        <a:srgbClr val="A0A662"/>
      </a:accent5>
      <a:accent6>
        <a:srgbClr val="BC9C58"/>
      </a:accent6>
      <a:hlink>
        <a:srgbClr val="B67887"/>
      </a:hlink>
      <a:folHlink>
        <a:srgbClr val="898989"/>
      </a:folHlink>
    </a:clrScheme>
    <a:fontScheme name="Sketchy_SerifHand">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5.xml><?xml version="1.0" encoding="utf-8"?>
<a:theme xmlns:a="http://schemas.openxmlformats.org/drawingml/2006/main" name="SavonVTI">
  <a:themeElements>
    <a:clrScheme name="AnalogousFromDarkSeedRightStep">
      <a:dk1>
        <a:srgbClr val="000000"/>
      </a:dk1>
      <a:lt1>
        <a:srgbClr val="FFFFFF"/>
      </a:lt1>
      <a:dk2>
        <a:srgbClr val="262441"/>
      </a:dk2>
      <a:lt2>
        <a:srgbClr val="E2E8E2"/>
      </a:lt2>
      <a:accent1>
        <a:srgbClr val="C34DC0"/>
      </a:accent1>
      <a:accent2>
        <a:srgbClr val="B13B7D"/>
      </a:accent2>
      <a:accent3>
        <a:srgbClr val="C34D5E"/>
      </a:accent3>
      <a:accent4>
        <a:srgbClr val="B15B3B"/>
      </a:accent4>
      <a:accent5>
        <a:srgbClr val="C39E4D"/>
      </a:accent5>
      <a:accent6>
        <a:srgbClr val="9FAB39"/>
      </a:accent6>
      <a:hlink>
        <a:srgbClr val="3F7CBF"/>
      </a:hlink>
      <a:folHlink>
        <a:srgbClr val="7F7F7F"/>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A11BB0-3B46-4259-86BF-89EEB4EC18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20A2C6-30A8-4841-9F12-56252234EA22}">
  <ds:schemaRefs>
    <ds:schemaRef ds:uri="http://schemas.microsoft.com/sharepoint/v3/contenttype/forms"/>
  </ds:schemaRefs>
</ds:datastoreItem>
</file>

<file path=customXml/itemProps3.xml><?xml version="1.0" encoding="utf-8"?>
<ds:datastoreItem xmlns:ds="http://schemas.openxmlformats.org/officeDocument/2006/customXml" ds:itemID="{DF11C336-9DD0-40E3-9B2D-6CFE5C5FF816}">
  <ds:schemaRefs>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http://purl.org/dc/elements/1.1/"/>
    <ds:schemaRef ds:uri="http://www.w3.org/XML/1998/namespace"/>
    <ds:schemaRef ds:uri="47a28104-336f-447d-946e-e305ac2bcd47"/>
    <ds:schemaRef ds:uri="http://purl.org/dc/dcmitype/"/>
    <ds:schemaRef ds:uri="34354c1b-6b8c-435b-ad50-990538c1955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TotalTime>
  <Words>1704</Words>
  <Application>Microsoft Office PowerPoint</Application>
  <PresentationFormat>Breedbeeld</PresentationFormat>
  <Paragraphs>196</Paragraphs>
  <Slides>26</Slides>
  <Notes>0</Notes>
  <HiddenSlides>0</HiddenSlides>
  <MMClips>18</MMClips>
  <ScaleCrop>false</ScaleCrop>
  <HeadingPairs>
    <vt:vector size="6" baseType="variant">
      <vt:variant>
        <vt:lpstr>Gebruikte lettertypen</vt:lpstr>
      </vt:variant>
      <vt:variant>
        <vt:i4>15</vt:i4>
      </vt:variant>
      <vt:variant>
        <vt:lpstr>Thema</vt:lpstr>
      </vt:variant>
      <vt:variant>
        <vt:i4>7</vt:i4>
      </vt:variant>
      <vt:variant>
        <vt:lpstr>Diatitels</vt:lpstr>
      </vt:variant>
      <vt:variant>
        <vt:i4>26</vt:i4>
      </vt:variant>
    </vt:vector>
  </HeadingPairs>
  <TitlesOfParts>
    <vt:vector size="48" baseType="lpstr">
      <vt:lpstr>Arial</vt:lpstr>
      <vt:lpstr>Avenir</vt:lpstr>
      <vt:lpstr>Avenir Next LT Pro</vt:lpstr>
      <vt:lpstr>Calibri</vt:lpstr>
      <vt:lpstr>Calibri Light</vt:lpstr>
      <vt:lpstr>Franklin Gothic Book</vt:lpstr>
      <vt:lpstr>Franklin Gothic Demi</vt:lpstr>
      <vt:lpstr>Garamond</vt:lpstr>
      <vt:lpstr>Lucida Sans Unicode</vt:lpstr>
      <vt:lpstr>Magneto</vt:lpstr>
      <vt:lpstr>Selawik Light</vt:lpstr>
      <vt:lpstr>Speak Pro</vt:lpstr>
      <vt:lpstr>The Hand Bold</vt:lpstr>
      <vt:lpstr>The Serif Hand Black</vt:lpstr>
      <vt:lpstr>Wingdings 2</vt:lpstr>
      <vt:lpstr>AccentBoxVTI</vt:lpstr>
      <vt:lpstr>DividendVTI</vt:lpstr>
      <vt:lpstr>Metropolitan</vt:lpstr>
      <vt:lpstr>SketchyVTI</vt:lpstr>
      <vt:lpstr>SavonVTI</vt:lpstr>
      <vt:lpstr>Kantoorthema</vt:lpstr>
      <vt:lpstr>Kantoorthema</vt:lpstr>
      <vt:lpstr>Les 7 Stad en Wijk </vt:lpstr>
      <vt:lpstr>Vandaag </vt:lpstr>
      <vt:lpstr>PowerPoint-presentatie</vt:lpstr>
      <vt:lpstr>PowerPoint-presentatie</vt:lpstr>
      <vt:lpstr>PowerPoint-presentatie</vt:lpstr>
      <vt:lpstr>Rotterdam, stad van de toekomst!</vt:lpstr>
      <vt:lpstr>Sociale innovaties &amp; toepasbaar voor de stad van de toekomst </vt:lpstr>
      <vt:lpstr>Hoe kun je sociale innovaties koppelen aan de stad van de toekomst?! </vt:lpstr>
      <vt:lpstr>Hoe betrek je alle burgers bij de sociale innovaties in de stad? </vt:lpstr>
      <vt:lpstr>PowerPoint-presentatie</vt:lpstr>
      <vt:lpstr>Impact van dit alles op de steden van de toekomst</vt:lpstr>
      <vt:lpstr>de sociale leefbaarheid van deze steden</vt:lpstr>
      <vt:lpstr>Begrippen die te maken hebben met het samenleven van mensen in de steden van de toekomst: </vt:lpstr>
      <vt:lpstr>PowerPoint-presentatie</vt:lpstr>
      <vt:lpstr>PowerPoint-presentatie</vt:lpstr>
      <vt:lpstr>PowerPoint-presentatie</vt:lpstr>
      <vt:lpstr>PowerPoint-presentatie</vt:lpstr>
      <vt:lpstr>PowerPoint-presentatie</vt:lpstr>
      <vt:lpstr>3. Link tussen Better life index en cohesie </vt:lpstr>
      <vt:lpstr>PowerPoint-presentatie</vt:lpstr>
      <vt:lpstr>PowerPoint-presentatie</vt:lpstr>
      <vt:lpstr>Even pauze en over 5 minuten terug voor een rondje vragen! </vt:lpstr>
      <vt:lpstr>Vragen over onderdelen die besproken zijn?</vt:lpstr>
      <vt:lpstr>Begrippenlijst</vt:lpstr>
      <vt:lpstr>PowerPoint-presentatie</vt:lpstr>
      <vt:lpstr>Opdracht: ga aan de slag met de begrippenlijst.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7 Stad en Wijk </dc:title>
  <dc:creator>Pascalle Cup</dc:creator>
  <cp:lastModifiedBy>Pascalle Cup</cp:lastModifiedBy>
  <cp:revision>2</cp:revision>
  <dcterms:created xsi:type="dcterms:W3CDTF">2020-03-26T14:51:33Z</dcterms:created>
  <dcterms:modified xsi:type="dcterms:W3CDTF">2020-03-26T15:00:44Z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